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media/image1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10" r:id="rId2"/>
    <p:sldId id="383" r:id="rId3"/>
    <p:sldId id="274" r:id="rId4"/>
    <p:sldId id="279" r:id="rId5"/>
    <p:sldId id="281" r:id="rId6"/>
    <p:sldId id="387" r:id="rId7"/>
    <p:sldId id="391" r:id="rId8"/>
    <p:sldId id="389" r:id="rId9"/>
    <p:sldId id="393" r:id="rId10"/>
    <p:sldId id="384" r:id="rId11"/>
    <p:sldId id="388" r:id="rId12"/>
    <p:sldId id="386" r:id="rId13"/>
    <p:sldId id="385" r:id="rId14"/>
    <p:sldId id="320" r:id="rId15"/>
    <p:sldId id="3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CC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86" autoAdjust="0"/>
    <p:restoredTop sz="94660"/>
  </p:normalViewPr>
  <p:slideViewPr>
    <p:cSldViewPr snapToGrid="0">
      <p:cViewPr varScale="1">
        <p:scale>
          <a:sx n="52" d="100"/>
          <a:sy n="52" d="100"/>
        </p:scale>
        <p:origin x="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635D4C-4720-4CFC-AE99-99B44F311537}" type="doc">
      <dgm:prSet loTypeId="urn:microsoft.com/office/officeart/2005/8/layout/radial3" loCatId="cycle" qsTypeId="urn:microsoft.com/office/officeart/2005/8/quickstyle/3d7" qsCatId="3D" csTypeId="urn:microsoft.com/office/officeart/2005/8/colors/colorful5" csCatId="colorful" phldr="1"/>
      <dgm:spPr/>
      <dgm:t>
        <a:bodyPr/>
        <a:lstStyle/>
        <a:p>
          <a:endParaRPr lang="en-US"/>
        </a:p>
      </dgm:t>
    </dgm:pt>
    <dgm:pt modelId="{2DDFC589-00B1-443F-87DC-326123976D0E}">
      <dgm:prSet phldrT="[Text]" custT="1"/>
      <dgm:spPr>
        <a:solidFill>
          <a:schemeClr val="accent5">
            <a:hueOff val="0"/>
            <a:satOff val="0"/>
            <a:lumOff val="0"/>
            <a:alpha val="90000"/>
          </a:schemeClr>
        </a:solidFill>
      </dgm:spPr>
      <dgm:t>
        <a:bodyPr/>
        <a:lstStyle/>
        <a:p>
          <a:r>
            <a:rPr lang="en-US" sz="3200" b="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Chuẩn mực đạo đức cách mạng</a:t>
          </a:r>
        </a:p>
      </dgm:t>
    </dgm:pt>
    <dgm:pt modelId="{8B493558-6E4B-4A0E-9708-65CB98D8CE02}" type="parTrans" cxnId="{3BBA1CA5-E467-4B9F-B2D0-CD6FA6204AE2}">
      <dgm:prSet/>
      <dgm:spPr/>
      <dgm:t>
        <a:bodyPr/>
        <a:lstStyle/>
        <a:p>
          <a:endParaRPr lang="en-US"/>
        </a:p>
      </dgm:t>
    </dgm:pt>
    <dgm:pt modelId="{73CAF36F-EAE8-4942-90A3-804119A2817A}" type="sibTrans" cxnId="{3BBA1CA5-E467-4B9F-B2D0-CD6FA6204AE2}">
      <dgm:prSet/>
      <dgm:spPr/>
      <dgm:t>
        <a:bodyPr/>
        <a:lstStyle/>
        <a:p>
          <a:endParaRPr lang="en-US"/>
        </a:p>
      </dgm:t>
    </dgm:pt>
    <dgm:pt modelId="{1ABC3F30-EBDD-4EBA-B730-7EFF0BA6CB42}">
      <dgm:prSet phldrT="[Text]" custT="1"/>
      <dgm:spPr>
        <a:solidFill>
          <a:schemeClr val="accent5">
            <a:hueOff val="-1689636"/>
            <a:satOff val="-4355"/>
            <a:lumOff val="-2941"/>
            <a:alpha val="87000"/>
          </a:schemeClr>
        </a:solidFill>
      </dgm:spPr>
      <dgm:t>
        <a:bodyPr/>
        <a:lstStyle/>
        <a:p>
          <a:pPr>
            <a:buClr>
              <a:srgbClr val="5A3015"/>
            </a:buClr>
            <a:buSzPts val="1800"/>
            <a:buFont typeface="+mj-lt"/>
            <a:buAutoNum type="alphaLcParenR"/>
          </a:pPr>
          <a:r>
            <a:rPr lang="en-US" sz="2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a. </a:t>
          </a:r>
          <a:r>
            <a:rPr lang="vi-VN" sz="2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Trung với nước, hiếu với dân</a:t>
          </a:r>
          <a:endParaRPr lang="en-US" sz="2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endParaRPr>
        </a:p>
      </dgm:t>
    </dgm:pt>
    <dgm:pt modelId="{0F74D47C-1570-46B2-A136-29D9C90619EA}" type="parTrans" cxnId="{D10BD0FE-F33F-4DDE-81C8-84D35CAC64AF}">
      <dgm:prSet/>
      <dgm:spPr/>
      <dgm:t>
        <a:bodyPr/>
        <a:lstStyle/>
        <a:p>
          <a:endParaRPr lang="en-US"/>
        </a:p>
      </dgm:t>
    </dgm:pt>
    <dgm:pt modelId="{3348567C-EE3B-4C1C-B19C-F9257779DCB0}" type="sibTrans" cxnId="{D10BD0FE-F33F-4DDE-81C8-84D35CAC64AF}">
      <dgm:prSet/>
      <dgm:spPr/>
      <dgm:t>
        <a:bodyPr/>
        <a:lstStyle/>
        <a:p>
          <a:endParaRPr lang="en-US"/>
        </a:p>
      </dgm:t>
    </dgm:pt>
    <dgm:pt modelId="{B5792EB4-CD1E-45CF-91A6-4FDB2C5283E0}">
      <dgm:prSet phldrT="[Text]" custT="1"/>
      <dgm:spPr>
        <a:solidFill>
          <a:schemeClr val="accent5">
            <a:hueOff val="-3379271"/>
            <a:satOff val="-8710"/>
            <a:lumOff val="-5883"/>
            <a:alpha val="81000"/>
          </a:schemeClr>
        </a:solidFill>
      </dgm:spPr>
      <dgm:t>
        <a:bodyPr/>
        <a:lstStyle/>
        <a:p>
          <a:pPr>
            <a:buClr>
              <a:srgbClr val="5A3015"/>
            </a:buClr>
            <a:buSzPts val="1800"/>
            <a:buFont typeface="+mj-lt"/>
            <a:buAutoNum type="alphaLcParenR"/>
          </a:pPr>
          <a:r>
            <a:rPr lang="en-US" sz="2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a:t>
          </a:r>
          <a:r>
            <a:rPr lang="vi-VN" sz="2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Cần, kiệm, liêm, chính, chí công vô tư</a:t>
          </a:r>
          <a:endParaRPr lang="en-US" sz="2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endParaRPr>
        </a:p>
      </dgm:t>
    </dgm:pt>
    <dgm:pt modelId="{F912A152-7FB2-455F-BDF3-464E0782BC26}" type="parTrans" cxnId="{19EED8EC-054D-44C2-B6F8-C37CB8DDB62D}">
      <dgm:prSet/>
      <dgm:spPr/>
      <dgm:t>
        <a:bodyPr/>
        <a:lstStyle/>
        <a:p>
          <a:endParaRPr lang="en-US"/>
        </a:p>
      </dgm:t>
    </dgm:pt>
    <dgm:pt modelId="{09C119A5-537E-48E5-94DB-241B721F43E5}" type="sibTrans" cxnId="{19EED8EC-054D-44C2-B6F8-C37CB8DDB62D}">
      <dgm:prSet/>
      <dgm:spPr/>
      <dgm:t>
        <a:bodyPr/>
        <a:lstStyle/>
        <a:p>
          <a:endParaRPr lang="en-US"/>
        </a:p>
      </dgm:t>
    </dgm:pt>
    <dgm:pt modelId="{741886D4-CA22-400B-93AB-05A1AC6DA184}">
      <dgm:prSet phldrT="[Text]" custT="1"/>
      <dgm:spPr>
        <a:solidFill>
          <a:schemeClr val="accent2">
            <a:lumMod val="60000"/>
            <a:lumOff val="40000"/>
            <a:alpha val="89000"/>
          </a:schemeClr>
        </a:solidFill>
      </dgm:spPr>
      <dgm:t>
        <a:bodyPr/>
        <a:lstStyle/>
        <a:p>
          <a:pPr>
            <a:buClr>
              <a:srgbClr val="5A3015"/>
            </a:buClr>
            <a:buSzPts val="1800"/>
          </a:pPr>
          <a:r>
            <a:rPr lang="fr" sz="24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 Thương yêu con người, sống có tình có nghĩa</a:t>
          </a:r>
          <a:endParaRPr lang="en-US" sz="24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endParaRPr>
        </a:p>
      </dgm:t>
    </dgm:pt>
    <dgm:pt modelId="{A44E3BDF-B06B-47DF-8FD1-4DD975BEA36E}" type="parTrans" cxnId="{73D287F0-ED8B-4B74-87A0-BB70857C3B86}">
      <dgm:prSet/>
      <dgm:spPr/>
      <dgm:t>
        <a:bodyPr/>
        <a:lstStyle/>
        <a:p>
          <a:endParaRPr lang="en-US"/>
        </a:p>
      </dgm:t>
    </dgm:pt>
    <dgm:pt modelId="{66F49FCF-F45F-402A-B18E-6674131B52C9}" type="sibTrans" cxnId="{73D287F0-ED8B-4B74-87A0-BB70857C3B86}">
      <dgm:prSet/>
      <dgm:spPr/>
      <dgm:t>
        <a:bodyPr/>
        <a:lstStyle/>
        <a:p>
          <a:endParaRPr lang="en-US"/>
        </a:p>
      </dgm:t>
    </dgm:pt>
    <dgm:pt modelId="{B6276C8D-C3F3-4E13-80FA-37CE38A43E0C}">
      <dgm:prSet phldrT="[Text]" custT="1"/>
      <dgm:spPr>
        <a:solidFill>
          <a:schemeClr val="accent5">
            <a:hueOff val="-6758543"/>
            <a:satOff val="-17419"/>
            <a:lumOff val="-11765"/>
            <a:alpha val="82000"/>
          </a:schemeClr>
        </a:solidFill>
      </dgm:spPr>
      <dgm:t>
        <a:bodyPr/>
        <a:lstStyle/>
        <a:p>
          <a:pPr>
            <a:buClr>
              <a:srgbClr val="5A3015"/>
            </a:buClr>
            <a:buSzPts val="1800"/>
          </a:pPr>
          <a:r>
            <a:rPr lang="en-US" sz="2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d) Tinh thần quốc tế trong sáng</a:t>
          </a:r>
          <a:endParaRPr lang="en-US" sz="26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endParaRPr>
        </a:p>
      </dgm:t>
    </dgm:pt>
    <dgm:pt modelId="{A2AC6AC3-8A29-409A-9E01-A030841F16B3}" type="parTrans" cxnId="{68B30398-0A98-422D-8274-C1D30AA3DDF1}">
      <dgm:prSet/>
      <dgm:spPr/>
      <dgm:t>
        <a:bodyPr/>
        <a:lstStyle/>
        <a:p>
          <a:endParaRPr lang="en-US"/>
        </a:p>
      </dgm:t>
    </dgm:pt>
    <dgm:pt modelId="{522FB371-6B0E-40CD-9075-FA54DDB4D0C7}" type="sibTrans" cxnId="{68B30398-0A98-422D-8274-C1D30AA3DDF1}">
      <dgm:prSet/>
      <dgm:spPr/>
      <dgm:t>
        <a:bodyPr/>
        <a:lstStyle/>
        <a:p>
          <a:endParaRPr lang="en-US"/>
        </a:p>
      </dgm:t>
    </dgm:pt>
    <dgm:pt modelId="{3520E5C4-864B-4698-BD2B-8F79B2D1C363}" type="pres">
      <dgm:prSet presAssocID="{FA635D4C-4720-4CFC-AE99-99B44F311537}" presName="composite" presStyleCnt="0">
        <dgm:presLayoutVars>
          <dgm:chMax val="1"/>
          <dgm:dir/>
          <dgm:resizeHandles val="exact"/>
        </dgm:presLayoutVars>
      </dgm:prSet>
      <dgm:spPr/>
    </dgm:pt>
    <dgm:pt modelId="{EBDB6A15-CBC9-47B6-9A3E-C15BA38720EB}" type="pres">
      <dgm:prSet presAssocID="{FA635D4C-4720-4CFC-AE99-99B44F311537}" presName="radial" presStyleCnt="0">
        <dgm:presLayoutVars>
          <dgm:animLvl val="ctr"/>
        </dgm:presLayoutVars>
      </dgm:prSet>
      <dgm:spPr/>
    </dgm:pt>
    <dgm:pt modelId="{9F3F120C-0396-4BF9-B044-1CE1F5338D95}" type="pres">
      <dgm:prSet presAssocID="{2DDFC589-00B1-443F-87DC-326123976D0E}" presName="centerShape" presStyleLbl="vennNode1" presStyleIdx="0" presStyleCnt="5" custScaleX="82645" custScaleY="82645"/>
      <dgm:spPr/>
    </dgm:pt>
    <dgm:pt modelId="{B266CF87-CE72-444F-9B03-1266018D4FB2}" type="pres">
      <dgm:prSet presAssocID="{1ABC3F30-EBDD-4EBA-B730-7EFF0BA6CB42}" presName="node" presStyleLbl="vennNode1" presStyleIdx="1" presStyleCnt="5" custScaleX="133100" custScaleY="121000">
        <dgm:presLayoutVars>
          <dgm:bulletEnabled val="1"/>
        </dgm:presLayoutVars>
      </dgm:prSet>
      <dgm:spPr/>
    </dgm:pt>
    <dgm:pt modelId="{8167F266-83A2-4D00-9AC1-079E0AC3037B}" type="pres">
      <dgm:prSet presAssocID="{B5792EB4-CD1E-45CF-91A6-4FDB2C5283E0}" presName="node" presStyleLbl="vennNode1" presStyleIdx="2" presStyleCnt="5" custScaleX="133100" custScaleY="121000">
        <dgm:presLayoutVars>
          <dgm:bulletEnabled val="1"/>
        </dgm:presLayoutVars>
      </dgm:prSet>
      <dgm:spPr/>
    </dgm:pt>
    <dgm:pt modelId="{4F750BD6-5ED4-4DFC-A0D7-1CDC4E985FAF}" type="pres">
      <dgm:prSet presAssocID="{741886D4-CA22-400B-93AB-05A1AC6DA184}" presName="node" presStyleLbl="vennNode1" presStyleIdx="3" presStyleCnt="5" custScaleX="133100" custScaleY="121000" custRadScaleRad="100551" custRadScaleInc="-1573">
        <dgm:presLayoutVars>
          <dgm:bulletEnabled val="1"/>
        </dgm:presLayoutVars>
      </dgm:prSet>
      <dgm:spPr/>
    </dgm:pt>
    <dgm:pt modelId="{BC166C5E-4B2D-4023-BCED-1B32D88BA4B1}" type="pres">
      <dgm:prSet presAssocID="{B6276C8D-C3F3-4E13-80FA-37CE38A43E0C}" presName="node" presStyleLbl="vennNode1" presStyleIdx="4" presStyleCnt="5" custScaleX="133100" custScaleY="121000">
        <dgm:presLayoutVars>
          <dgm:bulletEnabled val="1"/>
        </dgm:presLayoutVars>
      </dgm:prSet>
      <dgm:spPr/>
    </dgm:pt>
  </dgm:ptLst>
  <dgm:cxnLst>
    <dgm:cxn modelId="{B2C67D13-FD4F-483C-8BA5-2556FD096017}" type="presOf" srcId="{2DDFC589-00B1-443F-87DC-326123976D0E}" destId="{9F3F120C-0396-4BF9-B044-1CE1F5338D95}" srcOrd="0" destOrd="0" presId="urn:microsoft.com/office/officeart/2005/8/layout/radial3"/>
    <dgm:cxn modelId="{E986E84B-3032-4215-9588-EB77A9A3289E}" type="presOf" srcId="{B6276C8D-C3F3-4E13-80FA-37CE38A43E0C}" destId="{BC166C5E-4B2D-4023-BCED-1B32D88BA4B1}" srcOrd="0" destOrd="0" presId="urn:microsoft.com/office/officeart/2005/8/layout/radial3"/>
    <dgm:cxn modelId="{CD84664C-EF13-4430-848D-1E413234C4A8}" type="presOf" srcId="{741886D4-CA22-400B-93AB-05A1AC6DA184}" destId="{4F750BD6-5ED4-4DFC-A0D7-1CDC4E985FAF}" srcOrd="0" destOrd="0" presId="urn:microsoft.com/office/officeart/2005/8/layout/radial3"/>
    <dgm:cxn modelId="{CA2A2D53-F197-41AD-9E46-F6D4E1C2F199}" type="presOf" srcId="{FA635D4C-4720-4CFC-AE99-99B44F311537}" destId="{3520E5C4-864B-4698-BD2B-8F79B2D1C363}" srcOrd="0" destOrd="0" presId="urn:microsoft.com/office/officeart/2005/8/layout/radial3"/>
    <dgm:cxn modelId="{ADEFDA79-E6A7-4C39-B2EF-E4375F02C7EB}" type="presOf" srcId="{B5792EB4-CD1E-45CF-91A6-4FDB2C5283E0}" destId="{8167F266-83A2-4D00-9AC1-079E0AC3037B}" srcOrd="0" destOrd="0" presId="urn:microsoft.com/office/officeart/2005/8/layout/radial3"/>
    <dgm:cxn modelId="{68B30398-0A98-422D-8274-C1D30AA3DDF1}" srcId="{2DDFC589-00B1-443F-87DC-326123976D0E}" destId="{B6276C8D-C3F3-4E13-80FA-37CE38A43E0C}" srcOrd="3" destOrd="0" parTransId="{A2AC6AC3-8A29-409A-9E01-A030841F16B3}" sibTransId="{522FB371-6B0E-40CD-9075-FA54DDB4D0C7}"/>
    <dgm:cxn modelId="{0898799C-3AD8-4682-BF50-6CE9F0A85A59}" type="presOf" srcId="{1ABC3F30-EBDD-4EBA-B730-7EFF0BA6CB42}" destId="{B266CF87-CE72-444F-9B03-1266018D4FB2}" srcOrd="0" destOrd="0" presId="urn:microsoft.com/office/officeart/2005/8/layout/radial3"/>
    <dgm:cxn modelId="{3BBA1CA5-E467-4B9F-B2D0-CD6FA6204AE2}" srcId="{FA635D4C-4720-4CFC-AE99-99B44F311537}" destId="{2DDFC589-00B1-443F-87DC-326123976D0E}" srcOrd="0" destOrd="0" parTransId="{8B493558-6E4B-4A0E-9708-65CB98D8CE02}" sibTransId="{73CAF36F-EAE8-4942-90A3-804119A2817A}"/>
    <dgm:cxn modelId="{19EED8EC-054D-44C2-B6F8-C37CB8DDB62D}" srcId="{2DDFC589-00B1-443F-87DC-326123976D0E}" destId="{B5792EB4-CD1E-45CF-91A6-4FDB2C5283E0}" srcOrd="1" destOrd="0" parTransId="{F912A152-7FB2-455F-BDF3-464E0782BC26}" sibTransId="{09C119A5-537E-48E5-94DB-241B721F43E5}"/>
    <dgm:cxn modelId="{73D287F0-ED8B-4B74-87A0-BB70857C3B86}" srcId="{2DDFC589-00B1-443F-87DC-326123976D0E}" destId="{741886D4-CA22-400B-93AB-05A1AC6DA184}" srcOrd="2" destOrd="0" parTransId="{A44E3BDF-B06B-47DF-8FD1-4DD975BEA36E}" sibTransId="{66F49FCF-F45F-402A-B18E-6674131B52C9}"/>
    <dgm:cxn modelId="{D10BD0FE-F33F-4DDE-81C8-84D35CAC64AF}" srcId="{2DDFC589-00B1-443F-87DC-326123976D0E}" destId="{1ABC3F30-EBDD-4EBA-B730-7EFF0BA6CB42}" srcOrd="0" destOrd="0" parTransId="{0F74D47C-1570-46B2-A136-29D9C90619EA}" sibTransId="{3348567C-EE3B-4C1C-B19C-F9257779DCB0}"/>
    <dgm:cxn modelId="{7DDB9347-0E49-46A1-AADA-AA5C3D1DCA38}" type="presParOf" srcId="{3520E5C4-864B-4698-BD2B-8F79B2D1C363}" destId="{EBDB6A15-CBC9-47B6-9A3E-C15BA38720EB}" srcOrd="0" destOrd="0" presId="urn:microsoft.com/office/officeart/2005/8/layout/radial3"/>
    <dgm:cxn modelId="{97721A69-6D4E-4709-82DA-43FFDE878F6A}" type="presParOf" srcId="{EBDB6A15-CBC9-47B6-9A3E-C15BA38720EB}" destId="{9F3F120C-0396-4BF9-B044-1CE1F5338D95}" srcOrd="0" destOrd="0" presId="urn:microsoft.com/office/officeart/2005/8/layout/radial3"/>
    <dgm:cxn modelId="{C16D1D47-33D0-4BAC-9247-47D622D4EA27}" type="presParOf" srcId="{EBDB6A15-CBC9-47B6-9A3E-C15BA38720EB}" destId="{B266CF87-CE72-444F-9B03-1266018D4FB2}" srcOrd="1" destOrd="0" presId="urn:microsoft.com/office/officeart/2005/8/layout/radial3"/>
    <dgm:cxn modelId="{A3B30F12-3C65-43B3-AD90-ACD3DF8366DF}" type="presParOf" srcId="{EBDB6A15-CBC9-47B6-9A3E-C15BA38720EB}" destId="{8167F266-83A2-4D00-9AC1-079E0AC3037B}" srcOrd="2" destOrd="0" presId="urn:microsoft.com/office/officeart/2005/8/layout/radial3"/>
    <dgm:cxn modelId="{405E8223-1069-40B9-9883-471451DF65E5}" type="presParOf" srcId="{EBDB6A15-CBC9-47B6-9A3E-C15BA38720EB}" destId="{4F750BD6-5ED4-4DFC-A0D7-1CDC4E985FAF}" srcOrd="3" destOrd="0" presId="urn:microsoft.com/office/officeart/2005/8/layout/radial3"/>
    <dgm:cxn modelId="{B51A31DC-4903-412F-80C4-271BD62A6C6A}" type="presParOf" srcId="{EBDB6A15-CBC9-47B6-9A3E-C15BA38720EB}" destId="{BC166C5E-4B2D-4023-BCED-1B32D88BA4B1}" srcOrd="4" destOrd="0" presId="urn:microsoft.com/office/officeart/2005/8/layout/radial3"/>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F120C-0396-4BF9-B044-1CE1F5338D95}">
      <dsp:nvSpPr>
        <dsp:cNvPr id="0" name=""/>
        <dsp:cNvSpPr/>
      </dsp:nvSpPr>
      <dsp:spPr>
        <a:xfrm>
          <a:off x="4312685" y="1790017"/>
          <a:ext cx="3030335" cy="3030335"/>
        </a:xfrm>
        <a:prstGeom prst="ellipse">
          <a:avLst/>
        </a:prstGeom>
        <a:solidFill>
          <a:schemeClr val="accent5">
            <a:hueOff val="0"/>
            <a:satOff val="0"/>
            <a:lumOff val="0"/>
            <a:alpha val="90000"/>
          </a:schemeClr>
        </a:solidFill>
        <a:ln>
          <a:noFill/>
        </a:ln>
        <a:effectLst/>
        <a:sp3d extrusionH="50600" prstMaterial="clear">
          <a:bevelT w="101600" h="80600" prst="relaxedInset"/>
          <a:bevelB w="80600" h="80600" prst="relaxedInset"/>
        </a:sp3d>
      </dsp:spPr>
      <dsp:style>
        <a:lnRef idx="0">
          <a:scrgbClr r="0" g="0" b="0"/>
        </a:lnRef>
        <a:fillRef idx="1">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kern="12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Chuẩn mực đạo đức cách mạng</a:t>
          </a:r>
        </a:p>
      </dsp:txBody>
      <dsp:txXfrm>
        <a:off x="4756467" y="2233799"/>
        <a:ext cx="2142771" cy="2142771"/>
      </dsp:txXfrm>
    </dsp:sp>
    <dsp:sp modelId="{B266CF87-CE72-444F-9B03-1266018D4FB2}">
      <dsp:nvSpPr>
        <dsp:cNvPr id="0" name=""/>
        <dsp:cNvSpPr/>
      </dsp:nvSpPr>
      <dsp:spPr>
        <a:xfrm>
          <a:off x="4607762" y="-191846"/>
          <a:ext cx="2440181" cy="2218347"/>
        </a:xfrm>
        <a:prstGeom prst="ellipse">
          <a:avLst/>
        </a:prstGeom>
        <a:solidFill>
          <a:schemeClr val="accent5">
            <a:hueOff val="-1689636"/>
            <a:satOff val="-4355"/>
            <a:lumOff val="-2941"/>
            <a:alpha val="87000"/>
          </a:schemeClr>
        </a:solidFill>
        <a:ln>
          <a:noFill/>
        </a:ln>
        <a:effectLst/>
        <a:sp3d extrusionH="50600" prstMaterial="clear">
          <a:bevelT w="101600" h="80600" prst="relaxedInset"/>
          <a:bevelB w="80600" h="80600" prst="relaxedInset"/>
        </a:sp3d>
      </dsp:spPr>
      <dsp:style>
        <a:lnRef idx="0">
          <a:scrgbClr r="0" g="0" b="0"/>
        </a:lnRef>
        <a:fillRef idx="1">
          <a:scrgbClr r="0" g="0" b="0"/>
        </a:fillRef>
        <a:effectRef idx="0">
          <a:scrgbClr r="0" g="0" b="0"/>
        </a:effectRef>
        <a:fontRef idx="minor">
          <a:schemeClr val="tx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Clr>
              <a:srgbClr val="5A3015"/>
            </a:buClr>
            <a:buSzPts val="1800"/>
            <a:buFont typeface="+mj-lt"/>
            <a:buNone/>
          </a:pPr>
          <a:r>
            <a:rPr lang="en-US" sz="2600" kern="12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a. </a:t>
          </a:r>
          <a:r>
            <a:rPr lang="vi-VN" sz="2600" kern="12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Trung với nước, hiếu với dân</a:t>
          </a:r>
          <a:endParaRPr lang="en-US" sz="2600" kern="12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endParaRPr>
        </a:p>
      </dsp:txBody>
      <dsp:txXfrm>
        <a:off x="4965118" y="133023"/>
        <a:ext cx="1725469" cy="1568609"/>
      </dsp:txXfrm>
    </dsp:sp>
    <dsp:sp modelId="{8167F266-83A2-4D00-9AC1-079E0AC3037B}">
      <dsp:nvSpPr>
        <dsp:cNvPr id="0" name=""/>
        <dsp:cNvSpPr/>
      </dsp:nvSpPr>
      <dsp:spPr>
        <a:xfrm>
          <a:off x="6995620" y="2196011"/>
          <a:ext cx="2440181" cy="2218347"/>
        </a:xfrm>
        <a:prstGeom prst="ellipse">
          <a:avLst/>
        </a:prstGeom>
        <a:solidFill>
          <a:schemeClr val="accent5">
            <a:hueOff val="-3379271"/>
            <a:satOff val="-8710"/>
            <a:lumOff val="-5883"/>
            <a:alpha val="81000"/>
          </a:schemeClr>
        </a:solidFill>
        <a:ln>
          <a:noFill/>
        </a:ln>
        <a:effectLst/>
        <a:sp3d extrusionH="50600" prstMaterial="clear">
          <a:bevelT w="101600" h="80600" prst="relaxedInset"/>
          <a:bevelB w="80600" h="80600" prst="relaxedInset"/>
        </a:sp3d>
      </dsp:spPr>
      <dsp:style>
        <a:lnRef idx="0">
          <a:scrgbClr r="0" g="0" b="0"/>
        </a:lnRef>
        <a:fillRef idx="1">
          <a:scrgbClr r="0" g="0" b="0"/>
        </a:fillRef>
        <a:effectRef idx="0">
          <a:scrgbClr r="0" g="0" b="0"/>
        </a:effectRef>
        <a:fontRef idx="minor">
          <a:schemeClr val="tx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Clr>
              <a:srgbClr val="5A3015"/>
            </a:buClr>
            <a:buSzPts val="1800"/>
            <a:buFont typeface="+mj-lt"/>
            <a:buNone/>
          </a:pPr>
          <a:r>
            <a:rPr lang="en-US" sz="2600" kern="12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a:t>
          </a:r>
          <a:r>
            <a:rPr lang="vi-VN" sz="2600" kern="12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Cần, kiệm, liêm, chính, chí công vô tư</a:t>
          </a:r>
          <a:endParaRPr lang="en-US" sz="2600" kern="12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endParaRPr>
        </a:p>
      </dsp:txBody>
      <dsp:txXfrm>
        <a:off x="7352976" y="2520880"/>
        <a:ext cx="1725469" cy="1568609"/>
      </dsp:txXfrm>
    </dsp:sp>
    <dsp:sp modelId="{4F750BD6-5ED4-4DFC-A0D7-1CDC4E985FAF}">
      <dsp:nvSpPr>
        <dsp:cNvPr id="0" name=""/>
        <dsp:cNvSpPr/>
      </dsp:nvSpPr>
      <dsp:spPr>
        <a:xfrm>
          <a:off x="4667082" y="4583869"/>
          <a:ext cx="2440181" cy="2218347"/>
        </a:xfrm>
        <a:prstGeom prst="ellipse">
          <a:avLst/>
        </a:prstGeom>
        <a:solidFill>
          <a:schemeClr val="accent2">
            <a:lumMod val="60000"/>
            <a:lumOff val="40000"/>
            <a:alpha val="89000"/>
          </a:schemeClr>
        </a:solidFill>
        <a:ln>
          <a:noFill/>
        </a:ln>
        <a:effectLst/>
        <a:sp3d extrusionH="50600" prstMaterial="clear">
          <a:bevelT w="101600" h="80600" prst="relaxedInset"/>
          <a:bevelB w="80600" h="80600" prst="relaxedInset"/>
        </a:sp3d>
      </dsp:spPr>
      <dsp:style>
        <a:lnRef idx="0">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Clr>
              <a:srgbClr val="5A3015"/>
            </a:buClr>
            <a:buSzPts val="1800"/>
            <a:buNone/>
          </a:pPr>
          <a:r>
            <a:rPr lang="fr" sz="2400" kern="12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 Thương yêu con người, sống có tình có nghĩa</a:t>
          </a:r>
          <a:endParaRPr lang="en-US" sz="2400" kern="12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endParaRPr>
        </a:p>
      </dsp:txBody>
      <dsp:txXfrm>
        <a:off x="5024438" y="4908738"/>
        <a:ext cx="1725469" cy="1568609"/>
      </dsp:txXfrm>
    </dsp:sp>
    <dsp:sp modelId="{BC166C5E-4B2D-4023-BCED-1B32D88BA4B1}">
      <dsp:nvSpPr>
        <dsp:cNvPr id="0" name=""/>
        <dsp:cNvSpPr/>
      </dsp:nvSpPr>
      <dsp:spPr>
        <a:xfrm>
          <a:off x="2219904" y="2196011"/>
          <a:ext cx="2440181" cy="2218347"/>
        </a:xfrm>
        <a:prstGeom prst="ellipse">
          <a:avLst/>
        </a:prstGeom>
        <a:solidFill>
          <a:schemeClr val="accent5">
            <a:hueOff val="-6758543"/>
            <a:satOff val="-17419"/>
            <a:lumOff val="-11765"/>
            <a:alpha val="82000"/>
          </a:schemeClr>
        </a:solidFill>
        <a:ln>
          <a:noFill/>
        </a:ln>
        <a:effectLst/>
        <a:sp3d extrusionH="50600" prstMaterial="clear">
          <a:bevelT w="101600" h="80600" prst="relaxedInset"/>
          <a:bevelB w="80600" h="80600" prst="relaxedInset"/>
        </a:sp3d>
      </dsp:spPr>
      <dsp:style>
        <a:lnRef idx="0">
          <a:scrgbClr r="0" g="0" b="0"/>
        </a:lnRef>
        <a:fillRef idx="1">
          <a:scrgbClr r="0" g="0" b="0"/>
        </a:fillRef>
        <a:effectRef idx="0">
          <a:scrgbClr r="0" g="0" b="0"/>
        </a:effectRef>
        <a:fontRef idx="minor">
          <a:schemeClr val="tx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Clr>
              <a:srgbClr val="5A3015"/>
            </a:buClr>
            <a:buSzPts val="1800"/>
            <a:buNone/>
          </a:pPr>
          <a:r>
            <a:rPr lang="en-US" sz="2600" kern="12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d) Tinh thần quốc tế trong sáng</a:t>
          </a:r>
          <a:endParaRPr lang="en-US" sz="2600" kern="1200">
            <a:solidFill>
              <a:srgbClr val="C00000"/>
            </a:solidFill>
            <a:latin typeface="NewCentury-Narrow" panose="020B0500000000000000" pitchFamily="34" charset="0"/>
            <a:ea typeface="NewCentury-Narrow" panose="020B0500000000000000" pitchFamily="34" charset="0"/>
            <a:cs typeface="NewCentury-Narrow" panose="020B0500000000000000" pitchFamily="34" charset="0"/>
          </a:endParaRPr>
        </a:p>
      </dsp:txBody>
      <dsp:txXfrm>
        <a:off x="2577260" y="2520880"/>
        <a:ext cx="1725469" cy="1568609"/>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10584F-E15E-4460-A22D-B2440881C744}"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1C0C72-4E53-4D43-A468-4D8DEED66A94}" type="slidenum">
              <a:rPr lang="en-US" smtClean="0"/>
              <a:t>‹#›</a:t>
            </a:fld>
            <a:endParaRPr lang="en-US"/>
          </a:p>
        </p:txBody>
      </p:sp>
    </p:spTree>
    <p:extLst>
      <p:ext uri="{BB962C8B-B14F-4D97-AF65-F5344CB8AC3E}">
        <p14:creationId xmlns:p14="http://schemas.microsoft.com/office/powerpoint/2010/main" val="137033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dc7af14cc5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dc7af14cc5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e996167174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99616717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e996167174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e996167174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7E32697-C1F4-9BA1-6DB2-241F70AF0E1D}"/>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478D6576-CA37-170B-266D-8E9B51B2FA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57CBB367-B46F-8427-D141-CEBD9C267BE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162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B066-F344-2778-C518-32BFB9C95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82EB7A-BD1A-2DDD-DA04-0E626FB487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42BFA2-95A6-6D99-04B8-2C1F1856F98B}"/>
              </a:ext>
            </a:extLst>
          </p:cNvPr>
          <p:cNvSpPr>
            <a:spLocks noGrp="1"/>
          </p:cNvSpPr>
          <p:nvPr>
            <p:ph type="dt" sz="half" idx="10"/>
          </p:nvPr>
        </p:nvSpPr>
        <p:spPr/>
        <p:txBody>
          <a:bodyPr/>
          <a:lstStyle/>
          <a:p>
            <a:fld id="{ADA627D1-1A61-4892-AA69-BB7B0543F031}" type="datetimeFigureOut">
              <a:rPr lang="en-US" smtClean="0"/>
              <a:t>3/7/2024</a:t>
            </a:fld>
            <a:endParaRPr lang="en-US"/>
          </a:p>
        </p:txBody>
      </p:sp>
      <p:sp>
        <p:nvSpPr>
          <p:cNvPr id="5" name="Footer Placeholder 4">
            <a:extLst>
              <a:ext uri="{FF2B5EF4-FFF2-40B4-BE49-F238E27FC236}">
                <a16:creationId xmlns:a16="http://schemas.microsoft.com/office/drawing/2014/main" id="{C72DFEA3-5FF9-5374-294D-719C627F7B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AB8FF-54AC-C6D4-47D3-583273FD1147}"/>
              </a:ext>
            </a:extLst>
          </p:cNvPr>
          <p:cNvSpPr>
            <a:spLocks noGrp="1"/>
          </p:cNvSpPr>
          <p:nvPr>
            <p:ph type="sldNum" sz="quarter" idx="12"/>
          </p:nvPr>
        </p:nvSpPr>
        <p:spPr/>
        <p:txBody>
          <a:bodyPr/>
          <a:lstStyle/>
          <a:p>
            <a:fld id="{BA0D0C65-F5FA-4FB6-9A1F-A11232FA7AE8}" type="slidenum">
              <a:rPr lang="en-US" smtClean="0"/>
              <a:t>‹#›</a:t>
            </a:fld>
            <a:endParaRPr lang="en-US"/>
          </a:p>
        </p:txBody>
      </p:sp>
    </p:spTree>
    <p:extLst>
      <p:ext uri="{BB962C8B-B14F-4D97-AF65-F5344CB8AC3E}">
        <p14:creationId xmlns:p14="http://schemas.microsoft.com/office/powerpoint/2010/main" val="748482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AB54-532B-C869-932D-7036CD475C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CBC9D3-DA31-EBB3-515B-FCE786C9B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606E3F-DC55-4106-EB47-450885DF0350}"/>
              </a:ext>
            </a:extLst>
          </p:cNvPr>
          <p:cNvSpPr>
            <a:spLocks noGrp="1"/>
          </p:cNvSpPr>
          <p:nvPr>
            <p:ph type="dt" sz="half" idx="10"/>
          </p:nvPr>
        </p:nvSpPr>
        <p:spPr/>
        <p:txBody>
          <a:bodyPr/>
          <a:lstStyle/>
          <a:p>
            <a:fld id="{ADA627D1-1A61-4892-AA69-BB7B0543F031}" type="datetimeFigureOut">
              <a:rPr lang="en-US" smtClean="0"/>
              <a:t>3/7/2024</a:t>
            </a:fld>
            <a:endParaRPr lang="en-US"/>
          </a:p>
        </p:txBody>
      </p:sp>
      <p:sp>
        <p:nvSpPr>
          <p:cNvPr id="5" name="Footer Placeholder 4">
            <a:extLst>
              <a:ext uri="{FF2B5EF4-FFF2-40B4-BE49-F238E27FC236}">
                <a16:creationId xmlns:a16="http://schemas.microsoft.com/office/drawing/2014/main" id="{850B2E3A-8430-8BD5-BA01-FDF84F632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24882-6FBA-7DFE-7837-EAA1114D6957}"/>
              </a:ext>
            </a:extLst>
          </p:cNvPr>
          <p:cNvSpPr>
            <a:spLocks noGrp="1"/>
          </p:cNvSpPr>
          <p:nvPr>
            <p:ph type="sldNum" sz="quarter" idx="12"/>
          </p:nvPr>
        </p:nvSpPr>
        <p:spPr/>
        <p:txBody>
          <a:bodyPr/>
          <a:lstStyle/>
          <a:p>
            <a:fld id="{BA0D0C65-F5FA-4FB6-9A1F-A11232FA7AE8}" type="slidenum">
              <a:rPr lang="en-US" smtClean="0"/>
              <a:t>‹#›</a:t>
            </a:fld>
            <a:endParaRPr lang="en-US"/>
          </a:p>
        </p:txBody>
      </p:sp>
    </p:spTree>
    <p:extLst>
      <p:ext uri="{BB962C8B-B14F-4D97-AF65-F5344CB8AC3E}">
        <p14:creationId xmlns:p14="http://schemas.microsoft.com/office/powerpoint/2010/main" val="1128731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95395-85A7-4D68-0996-000D595133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F4C965-056C-C459-3270-DDB7AF33C1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22D89-50CF-0CBE-4390-1DA01346663D}"/>
              </a:ext>
            </a:extLst>
          </p:cNvPr>
          <p:cNvSpPr>
            <a:spLocks noGrp="1"/>
          </p:cNvSpPr>
          <p:nvPr>
            <p:ph type="dt" sz="half" idx="10"/>
          </p:nvPr>
        </p:nvSpPr>
        <p:spPr/>
        <p:txBody>
          <a:bodyPr/>
          <a:lstStyle/>
          <a:p>
            <a:fld id="{ADA627D1-1A61-4892-AA69-BB7B0543F031}" type="datetimeFigureOut">
              <a:rPr lang="en-US" smtClean="0"/>
              <a:t>3/7/2024</a:t>
            </a:fld>
            <a:endParaRPr lang="en-US"/>
          </a:p>
        </p:txBody>
      </p:sp>
      <p:sp>
        <p:nvSpPr>
          <p:cNvPr id="5" name="Footer Placeholder 4">
            <a:extLst>
              <a:ext uri="{FF2B5EF4-FFF2-40B4-BE49-F238E27FC236}">
                <a16:creationId xmlns:a16="http://schemas.microsoft.com/office/drawing/2014/main" id="{BFD3D35B-1FBF-7C44-15F6-47D162E86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2EF13-C666-5E7C-3984-9CCBB813F5D7}"/>
              </a:ext>
            </a:extLst>
          </p:cNvPr>
          <p:cNvSpPr>
            <a:spLocks noGrp="1"/>
          </p:cNvSpPr>
          <p:nvPr>
            <p:ph type="sldNum" sz="quarter" idx="12"/>
          </p:nvPr>
        </p:nvSpPr>
        <p:spPr/>
        <p:txBody>
          <a:bodyPr/>
          <a:lstStyle/>
          <a:p>
            <a:fld id="{BA0D0C65-F5FA-4FB6-9A1F-A11232FA7AE8}" type="slidenum">
              <a:rPr lang="en-US" smtClean="0"/>
              <a:t>‹#›</a:t>
            </a:fld>
            <a:endParaRPr lang="en-US"/>
          </a:p>
        </p:txBody>
      </p:sp>
    </p:spTree>
    <p:extLst>
      <p:ext uri="{BB962C8B-B14F-4D97-AF65-F5344CB8AC3E}">
        <p14:creationId xmlns:p14="http://schemas.microsoft.com/office/powerpoint/2010/main" val="4196658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14"/>
          <p:cNvSpPr/>
          <p:nvPr/>
        </p:nvSpPr>
        <p:spPr>
          <a:xfrm>
            <a:off x="5689667" y="-489033"/>
            <a:ext cx="7912800" cy="79128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14"/>
          <p:cNvSpPr/>
          <p:nvPr/>
        </p:nvSpPr>
        <p:spPr>
          <a:xfrm>
            <a:off x="811233" y="-684849"/>
            <a:ext cx="3890000" cy="38900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14"/>
          <p:cNvSpPr/>
          <p:nvPr/>
        </p:nvSpPr>
        <p:spPr>
          <a:xfrm>
            <a:off x="811233" y="1634151"/>
            <a:ext cx="3890000" cy="38900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35" name="Google Shape;135;p14"/>
          <p:cNvCxnSpPr/>
          <p:nvPr/>
        </p:nvCxnSpPr>
        <p:spPr>
          <a:xfrm>
            <a:off x="425800" y="0"/>
            <a:ext cx="0" cy="6868800"/>
          </a:xfrm>
          <a:prstGeom prst="straightConnector1">
            <a:avLst/>
          </a:prstGeom>
          <a:noFill/>
          <a:ln w="9525" cap="flat" cmpd="sng">
            <a:solidFill>
              <a:schemeClr val="lt1"/>
            </a:solidFill>
            <a:prstDash val="solid"/>
            <a:round/>
            <a:headEnd type="none" w="med" len="med"/>
            <a:tailEnd type="none" w="med" len="med"/>
          </a:ln>
        </p:spPr>
      </p:cxnSp>
      <p:cxnSp>
        <p:nvCxnSpPr>
          <p:cNvPr id="136" name="Google Shape;136;p14"/>
          <p:cNvCxnSpPr/>
          <p:nvPr/>
        </p:nvCxnSpPr>
        <p:spPr>
          <a:xfrm>
            <a:off x="11766233" y="0"/>
            <a:ext cx="0" cy="6868800"/>
          </a:xfrm>
          <a:prstGeom prst="straightConnector1">
            <a:avLst/>
          </a:prstGeom>
          <a:noFill/>
          <a:ln w="9525" cap="flat" cmpd="sng">
            <a:solidFill>
              <a:schemeClr val="lt1"/>
            </a:solidFill>
            <a:prstDash val="solid"/>
            <a:round/>
            <a:headEnd type="none" w="med" len="med"/>
            <a:tailEnd type="none" w="med" len="med"/>
          </a:ln>
        </p:spPr>
      </p:cxnSp>
      <p:sp>
        <p:nvSpPr>
          <p:cNvPr id="137" name="Google Shape;137;p14"/>
          <p:cNvSpPr/>
          <p:nvPr/>
        </p:nvSpPr>
        <p:spPr>
          <a:xfrm flipH="1">
            <a:off x="205010" y="719991"/>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14"/>
          <p:cNvSpPr/>
          <p:nvPr/>
        </p:nvSpPr>
        <p:spPr>
          <a:xfrm flipH="1">
            <a:off x="11545443" y="5916558"/>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14"/>
          <p:cNvSpPr/>
          <p:nvPr/>
        </p:nvSpPr>
        <p:spPr>
          <a:xfrm>
            <a:off x="811233" y="4215984"/>
            <a:ext cx="3890000" cy="3890000"/>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14"/>
          <p:cNvSpPr txBox="1">
            <a:spLocks noGrp="1"/>
          </p:cNvSpPr>
          <p:nvPr>
            <p:ph type="title"/>
          </p:nvPr>
        </p:nvSpPr>
        <p:spPr>
          <a:xfrm>
            <a:off x="6067300" y="2906167"/>
            <a:ext cx="51648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267">
                <a:solidFill>
                  <a:schemeClr val="lt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41" name="Google Shape;141;p14"/>
          <p:cNvSpPr txBox="1">
            <a:spLocks noGrp="1"/>
          </p:cNvSpPr>
          <p:nvPr>
            <p:ph type="title" idx="2" hasCustomPrompt="1"/>
          </p:nvPr>
        </p:nvSpPr>
        <p:spPr>
          <a:xfrm>
            <a:off x="7030800" y="1580567"/>
            <a:ext cx="42012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2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2" name="Google Shape;142;p14"/>
          <p:cNvSpPr txBox="1">
            <a:spLocks noGrp="1"/>
          </p:cNvSpPr>
          <p:nvPr>
            <p:ph type="subTitle" idx="1"/>
          </p:nvPr>
        </p:nvSpPr>
        <p:spPr>
          <a:xfrm>
            <a:off x="6895900" y="4176233"/>
            <a:ext cx="4336000" cy="9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4"/>
          <p:cNvSpPr txBox="1">
            <a:spLocks noGrp="1"/>
          </p:cNvSpPr>
          <p:nvPr>
            <p:ph type="subTitle" idx="3"/>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44" name="Google Shape;144;p14"/>
          <p:cNvSpPr txBox="1">
            <a:spLocks noGrp="1"/>
          </p:cNvSpPr>
          <p:nvPr>
            <p:ph type="subTitle" idx="4"/>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303482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73"/>
        <p:cNvGrpSpPr/>
        <p:nvPr/>
      </p:nvGrpSpPr>
      <p:grpSpPr>
        <a:xfrm>
          <a:off x="0" y="0"/>
          <a:ext cx="0" cy="0"/>
          <a:chOff x="0" y="0"/>
          <a:chExt cx="0" cy="0"/>
        </a:xfrm>
      </p:grpSpPr>
      <p:pic>
        <p:nvPicPr>
          <p:cNvPr id="74" name="Google Shape;74;p7"/>
          <p:cNvPicPr preferRelativeResize="0"/>
          <p:nvPr/>
        </p:nvPicPr>
        <p:blipFill rotWithShape="1">
          <a:blip r:embed="rId2">
            <a:alphaModFix/>
          </a:blip>
          <a:srcRect l="67682" r="4876" b="586"/>
          <a:stretch/>
        </p:blipFill>
        <p:spPr>
          <a:xfrm>
            <a:off x="8826667" y="0"/>
            <a:ext cx="3365331" cy="6858000"/>
          </a:xfrm>
          <a:prstGeom prst="rect">
            <a:avLst/>
          </a:prstGeom>
          <a:noFill/>
          <a:ln>
            <a:noFill/>
          </a:ln>
        </p:spPr>
      </p:pic>
      <p:sp>
        <p:nvSpPr>
          <p:cNvPr id="75" name="Google Shape;75;p7"/>
          <p:cNvSpPr/>
          <p:nvPr/>
        </p:nvSpPr>
        <p:spPr>
          <a:xfrm flipH="1">
            <a:off x="205010" y="5893558"/>
            <a:ext cx="441581" cy="488868"/>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6" name="Google Shape;76;p7"/>
          <p:cNvCxnSpPr/>
          <p:nvPr/>
        </p:nvCxnSpPr>
        <p:spPr>
          <a:xfrm>
            <a:off x="425800" y="548233"/>
            <a:ext cx="0" cy="6320400"/>
          </a:xfrm>
          <a:prstGeom prst="straightConnector1">
            <a:avLst/>
          </a:prstGeom>
          <a:noFill/>
          <a:ln w="9525" cap="flat" cmpd="sng">
            <a:solidFill>
              <a:schemeClr val="dk1"/>
            </a:solidFill>
            <a:prstDash val="solid"/>
            <a:round/>
            <a:headEnd type="none" w="med" len="med"/>
            <a:tailEnd type="none" w="med" len="med"/>
          </a:ln>
        </p:spPr>
      </p:cxnSp>
      <p:sp>
        <p:nvSpPr>
          <p:cNvPr id="77" name="Google Shape;77;p7"/>
          <p:cNvSpPr txBox="1">
            <a:spLocks noGrp="1"/>
          </p:cNvSpPr>
          <p:nvPr>
            <p:ph type="subTitle" idx="1"/>
          </p:nvPr>
        </p:nvSpPr>
        <p:spPr>
          <a:xfrm>
            <a:off x="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78" name="Google Shape;78;p7"/>
          <p:cNvSpPr txBox="1">
            <a:spLocks noGrp="1"/>
          </p:cNvSpPr>
          <p:nvPr>
            <p:ph type="subTitle" idx="2"/>
          </p:nvPr>
        </p:nvSpPr>
        <p:spPr>
          <a:xfrm>
            <a:off x="6096000" y="-933"/>
            <a:ext cx="6096000" cy="54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79" name="Google Shape;79;p7"/>
          <p:cNvSpPr txBox="1">
            <a:spLocks noGrp="1"/>
          </p:cNvSpPr>
          <p:nvPr>
            <p:ph type="subTitle" idx="3"/>
          </p:nvPr>
        </p:nvSpPr>
        <p:spPr>
          <a:xfrm>
            <a:off x="960000" y="4761433"/>
            <a:ext cx="5771600" cy="13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333"/>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0" name="Google Shape;80;p7"/>
          <p:cNvSpPr txBox="1">
            <a:spLocks noGrp="1"/>
          </p:cNvSpPr>
          <p:nvPr>
            <p:ph type="title"/>
          </p:nvPr>
        </p:nvSpPr>
        <p:spPr>
          <a:xfrm>
            <a:off x="960000" y="3023233"/>
            <a:ext cx="5771600" cy="1738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25713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016D-1359-426E-B5C5-D23F8162CD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C35655-DCF2-6F8E-45C5-FD10793025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27F3C-B4FC-BF14-D280-A2B6C2B871CE}"/>
              </a:ext>
            </a:extLst>
          </p:cNvPr>
          <p:cNvSpPr>
            <a:spLocks noGrp="1"/>
          </p:cNvSpPr>
          <p:nvPr>
            <p:ph type="dt" sz="half" idx="10"/>
          </p:nvPr>
        </p:nvSpPr>
        <p:spPr/>
        <p:txBody>
          <a:bodyPr/>
          <a:lstStyle/>
          <a:p>
            <a:fld id="{ADA627D1-1A61-4892-AA69-BB7B0543F031}" type="datetimeFigureOut">
              <a:rPr lang="en-US" smtClean="0"/>
              <a:t>3/7/2024</a:t>
            </a:fld>
            <a:endParaRPr lang="en-US"/>
          </a:p>
        </p:txBody>
      </p:sp>
      <p:sp>
        <p:nvSpPr>
          <p:cNvPr id="5" name="Footer Placeholder 4">
            <a:extLst>
              <a:ext uri="{FF2B5EF4-FFF2-40B4-BE49-F238E27FC236}">
                <a16:creationId xmlns:a16="http://schemas.microsoft.com/office/drawing/2014/main" id="{13397EBE-9083-9F96-7C15-FDC3E81CD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ABFCB-6489-7F56-6205-0FBB146274EE}"/>
              </a:ext>
            </a:extLst>
          </p:cNvPr>
          <p:cNvSpPr>
            <a:spLocks noGrp="1"/>
          </p:cNvSpPr>
          <p:nvPr>
            <p:ph type="sldNum" sz="quarter" idx="12"/>
          </p:nvPr>
        </p:nvSpPr>
        <p:spPr/>
        <p:txBody>
          <a:bodyPr/>
          <a:lstStyle/>
          <a:p>
            <a:fld id="{BA0D0C65-F5FA-4FB6-9A1F-A11232FA7AE8}" type="slidenum">
              <a:rPr lang="en-US" smtClean="0"/>
              <a:t>‹#›</a:t>
            </a:fld>
            <a:endParaRPr lang="en-US"/>
          </a:p>
        </p:txBody>
      </p:sp>
    </p:spTree>
    <p:extLst>
      <p:ext uri="{BB962C8B-B14F-4D97-AF65-F5344CB8AC3E}">
        <p14:creationId xmlns:p14="http://schemas.microsoft.com/office/powerpoint/2010/main" val="319210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F9B2-12E0-97CF-BCF8-30C909EBB1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E6073D-61FD-5603-657B-8B521757B6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4D950C-BC2C-178A-1F23-FD1DE64AE2DD}"/>
              </a:ext>
            </a:extLst>
          </p:cNvPr>
          <p:cNvSpPr>
            <a:spLocks noGrp="1"/>
          </p:cNvSpPr>
          <p:nvPr>
            <p:ph type="dt" sz="half" idx="10"/>
          </p:nvPr>
        </p:nvSpPr>
        <p:spPr/>
        <p:txBody>
          <a:bodyPr/>
          <a:lstStyle/>
          <a:p>
            <a:fld id="{ADA627D1-1A61-4892-AA69-BB7B0543F031}" type="datetimeFigureOut">
              <a:rPr lang="en-US" smtClean="0"/>
              <a:t>3/7/2024</a:t>
            </a:fld>
            <a:endParaRPr lang="en-US"/>
          </a:p>
        </p:txBody>
      </p:sp>
      <p:sp>
        <p:nvSpPr>
          <p:cNvPr id="5" name="Footer Placeholder 4">
            <a:extLst>
              <a:ext uri="{FF2B5EF4-FFF2-40B4-BE49-F238E27FC236}">
                <a16:creationId xmlns:a16="http://schemas.microsoft.com/office/drawing/2014/main" id="{0D386474-84C8-7723-6B4D-D6E79069E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20670-5043-C83E-11DD-7D85AA573078}"/>
              </a:ext>
            </a:extLst>
          </p:cNvPr>
          <p:cNvSpPr>
            <a:spLocks noGrp="1"/>
          </p:cNvSpPr>
          <p:nvPr>
            <p:ph type="sldNum" sz="quarter" idx="12"/>
          </p:nvPr>
        </p:nvSpPr>
        <p:spPr/>
        <p:txBody>
          <a:bodyPr/>
          <a:lstStyle/>
          <a:p>
            <a:fld id="{BA0D0C65-F5FA-4FB6-9A1F-A11232FA7AE8}" type="slidenum">
              <a:rPr lang="en-US" smtClean="0"/>
              <a:t>‹#›</a:t>
            </a:fld>
            <a:endParaRPr lang="en-US"/>
          </a:p>
        </p:txBody>
      </p:sp>
    </p:spTree>
    <p:extLst>
      <p:ext uri="{BB962C8B-B14F-4D97-AF65-F5344CB8AC3E}">
        <p14:creationId xmlns:p14="http://schemas.microsoft.com/office/powerpoint/2010/main" val="129298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07521-6F3B-7DC2-1AC8-0F3A7F0AF5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956F88-7B34-3867-7D02-E1B1A48CE6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F4AFF1-A413-CBB2-9C51-7C9E71553F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AF2EF0-FB56-E4FF-8B2E-49801354C585}"/>
              </a:ext>
            </a:extLst>
          </p:cNvPr>
          <p:cNvSpPr>
            <a:spLocks noGrp="1"/>
          </p:cNvSpPr>
          <p:nvPr>
            <p:ph type="dt" sz="half" idx="10"/>
          </p:nvPr>
        </p:nvSpPr>
        <p:spPr/>
        <p:txBody>
          <a:bodyPr/>
          <a:lstStyle/>
          <a:p>
            <a:fld id="{ADA627D1-1A61-4892-AA69-BB7B0543F031}" type="datetimeFigureOut">
              <a:rPr lang="en-US" smtClean="0"/>
              <a:t>3/7/2024</a:t>
            </a:fld>
            <a:endParaRPr lang="en-US"/>
          </a:p>
        </p:txBody>
      </p:sp>
      <p:sp>
        <p:nvSpPr>
          <p:cNvPr id="6" name="Footer Placeholder 5">
            <a:extLst>
              <a:ext uri="{FF2B5EF4-FFF2-40B4-BE49-F238E27FC236}">
                <a16:creationId xmlns:a16="http://schemas.microsoft.com/office/drawing/2014/main" id="{7407659A-A346-BC83-753A-29F1A88BA9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EB3766-520D-E2F9-3379-CB3046627AB8}"/>
              </a:ext>
            </a:extLst>
          </p:cNvPr>
          <p:cNvSpPr>
            <a:spLocks noGrp="1"/>
          </p:cNvSpPr>
          <p:nvPr>
            <p:ph type="sldNum" sz="quarter" idx="12"/>
          </p:nvPr>
        </p:nvSpPr>
        <p:spPr/>
        <p:txBody>
          <a:bodyPr/>
          <a:lstStyle/>
          <a:p>
            <a:fld id="{BA0D0C65-F5FA-4FB6-9A1F-A11232FA7AE8}" type="slidenum">
              <a:rPr lang="en-US" smtClean="0"/>
              <a:t>‹#›</a:t>
            </a:fld>
            <a:endParaRPr lang="en-US"/>
          </a:p>
        </p:txBody>
      </p:sp>
    </p:spTree>
    <p:extLst>
      <p:ext uri="{BB962C8B-B14F-4D97-AF65-F5344CB8AC3E}">
        <p14:creationId xmlns:p14="http://schemas.microsoft.com/office/powerpoint/2010/main" val="2787305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5FFF2-67C2-8AE6-1E2C-665E643182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74074B-3140-FB30-46E7-3E8C065BB2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D58EC3-5060-D1D8-F8C6-B4C879B4F1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748219-1141-802C-5527-65592F3EA8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7F5D13-F900-022B-5714-E4B271E3F6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DEACCE-CA45-AABB-E76C-D6AF838F1551}"/>
              </a:ext>
            </a:extLst>
          </p:cNvPr>
          <p:cNvSpPr>
            <a:spLocks noGrp="1"/>
          </p:cNvSpPr>
          <p:nvPr>
            <p:ph type="dt" sz="half" idx="10"/>
          </p:nvPr>
        </p:nvSpPr>
        <p:spPr/>
        <p:txBody>
          <a:bodyPr/>
          <a:lstStyle/>
          <a:p>
            <a:fld id="{ADA627D1-1A61-4892-AA69-BB7B0543F031}" type="datetimeFigureOut">
              <a:rPr lang="en-US" smtClean="0"/>
              <a:t>3/7/2024</a:t>
            </a:fld>
            <a:endParaRPr lang="en-US"/>
          </a:p>
        </p:txBody>
      </p:sp>
      <p:sp>
        <p:nvSpPr>
          <p:cNvPr id="8" name="Footer Placeholder 7">
            <a:extLst>
              <a:ext uri="{FF2B5EF4-FFF2-40B4-BE49-F238E27FC236}">
                <a16:creationId xmlns:a16="http://schemas.microsoft.com/office/drawing/2014/main" id="{F170DA62-6231-67BD-D6D8-04C4CF03B1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22E861-5F4E-674A-ADC3-FD5F5BB3B923}"/>
              </a:ext>
            </a:extLst>
          </p:cNvPr>
          <p:cNvSpPr>
            <a:spLocks noGrp="1"/>
          </p:cNvSpPr>
          <p:nvPr>
            <p:ph type="sldNum" sz="quarter" idx="12"/>
          </p:nvPr>
        </p:nvSpPr>
        <p:spPr/>
        <p:txBody>
          <a:bodyPr/>
          <a:lstStyle/>
          <a:p>
            <a:fld id="{BA0D0C65-F5FA-4FB6-9A1F-A11232FA7AE8}" type="slidenum">
              <a:rPr lang="en-US" smtClean="0"/>
              <a:t>‹#›</a:t>
            </a:fld>
            <a:endParaRPr lang="en-US"/>
          </a:p>
        </p:txBody>
      </p:sp>
    </p:spTree>
    <p:extLst>
      <p:ext uri="{BB962C8B-B14F-4D97-AF65-F5344CB8AC3E}">
        <p14:creationId xmlns:p14="http://schemas.microsoft.com/office/powerpoint/2010/main" val="175699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F8135-D1F8-23E9-30F4-DEB6D636AB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5893F7-BFC6-E4B8-3F64-D34D0F4DF022}"/>
              </a:ext>
            </a:extLst>
          </p:cNvPr>
          <p:cNvSpPr>
            <a:spLocks noGrp="1"/>
          </p:cNvSpPr>
          <p:nvPr>
            <p:ph type="dt" sz="half" idx="10"/>
          </p:nvPr>
        </p:nvSpPr>
        <p:spPr/>
        <p:txBody>
          <a:bodyPr/>
          <a:lstStyle/>
          <a:p>
            <a:fld id="{ADA627D1-1A61-4892-AA69-BB7B0543F031}" type="datetimeFigureOut">
              <a:rPr lang="en-US" smtClean="0"/>
              <a:t>3/7/2024</a:t>
            </a:fld>
            <a:endParaRPr lang="en-US"/>
          </a:p>
        </p:txBody>
      </p:sp>
      <p:sp>
        <p:nvSpPr>
          <p:cNvPr id="4" name="Footer Placeholder 3">
            <a:extLst>
              <a:ext uri="{FF2B5EF4-FFF2-40B4-BE49-F238E27FC236}">
                <a16:creationId xmlns:a16="http://schemas.microsoft.com/office/drawing/2014/main" id="{B2D0F968-ECE9-C3CE-DDFC-A009DE4315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901F75-33EB-FBAE-C72E-2919A5D513FE}"/>
              </a:ext>
            </a:extLst>
          </p:cNvPr>
          <p:cNvSpPr>
            <a:spLocks noGrp="1"/>
          </p:cNvSpPr>
          <p:nvPr>
            <p:ph type="sldNum" sz="quarter" idx="12"/>
          </p:nvPr>
        </p:nvSpPr>
        <p:spPr/>
        <p:txBody>
          <a:bodyPr/>
          <a:lstStyle/>
          <a:p>
            <a:fld id="{BA0D0C65-F5FA-4FB6-9A1F-A11232FA7AE8}" type="slidenum">
              <a:rPr lang="en-US" smtClean="0"/>
              <a:t>‹#›</a:t>
            </a:fld>
            <a:endParaRPr lang="en-US"/>
          </a:p>
        </p:txBody>
      </p:sp>
    </p:spTree>
    <p:extLst>
      <p:ext uri="{BB962C8B-B14F-4D97-AF65-F5344CB8AC3E}">
        <p14:creationId xmlns:p14="http://schemas.microsoft.com/office/powerpoint/2010/main" val="492181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BEB42D-0000-B188-C09F-F7AB1FE9E7CD}"/>
              </a:ext>
            </a:extLst>
          </p:cNvPr>
          <p:cNvSpPr>
            <a:spLocks noGrp="1"/>
          </p:cNvSpPr>
          <p:nvPr>
            <p:ph type="dt" sz="half" idx="10"/>
          </p:nvPr>
        </p:nvSpPr>
        <p:spPr/>
        <p:txBody>
          <a:bodyPr/>
          <a:lstStyle/>
          <a:p>
            <a:fld id="{ADA627D1-1A61-4892-AA69-BB7B0543F031}" type="datetimeFigureOut">
              <a:rPr lang="en-US" smtClean="0"/>
              <a:t>3/7/2024</a:t>
            </a:fld>
            <a:endParaRPr lang="en-US"/>
          </a:p>
        </p:txBody>
      </p:sp>
      <p:sp>
        <p:nvSpPr>
          <p:cNvPr id="3" name="Footer Placeholder 2">
            <a:extLst>
              <a:ext uri="{FF2B5EF4-FFF2-40B4-BE49-F238E27FC236}">
                <a16:creationId xmlns:a16="http://schemas.microsoft.com/office/drawing/2014/main" id="{C7BDE85F-521D-4B0D-B439-EEBB4E9C80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B8745D-A217-4F24-2F73-9D707C9DBCA3}"/>
              </a:ext>
            </a:extLst>
          </p:cNvPr>
          <p:cNvSpPr>
            <a:spLocks noGrp="1"/>
          </p:cNvSpPr>
          <p:nvPr>
            <p:ph type="sldNum" sz="quarter" idx="12"/>
          </p:nvPr>
        </p:nvSpPr>
        <p:spPr/>
        <p:txBody>
          <a:bodyPr/>
          <a:lstStyle/>
          <a:p>
            <a:fld id="{BA0D0C65-F5FA-4FB6-9A1F-A11232FA7AE8}" type="slidenum">
              <a:rPr lang="en-US" smtClean="0"/>
              <a:t>‹#›</a:t>
            </a:fld>
            <a:endParaRPr lang="en-US"/>
          </a:p>
        </p:txBody>
      </p:sp>
    </p:spTree>
    <p:extLst>
      <p:ext uri="{BB962C8B-B14F-4D97-AF65-F5344CB8AC3E}">
        <p14:creationId xmlns:p14="http://schemas.microsoft.com/office/powerpoint/2010/main" val="1955038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A22A-E6C8-05A6-5709-1E2C31141F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80AAA7-72EE-21EB-BE42-B68DA46B37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B61CC-4D5F-3D26-33BA-398BB2C7D8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3070C1-9D1E-EDED-2844-0409FAAF602A}"/>
              </a:ext>
            </a:extLst>
          </p:cNvPr>
          <p:cNvSpPr>
            <a:spLocks noGrp="1"/>
          </p:cNvSpPr>
          <p:nvPr>
            <p:ph type="dt" sz="half" idx="10"/>
          </p:nvPr>
        </p:nvSpPr>
        <p:spPr/>
        <p:txBody>
          <a:bodyPr/>
          <a:lstStyle/>
          <a:p>
            <a:fld id="{ADA627D1-1A61-4892-AA69-BB7B0543F031}" type="datetimeFigureOut">
              <a:rPr lang="en-US" smtClean="0"/>
              <a:t>3/7/2024</a:t>
            </a:fld>
            <a:endParaRPr lang="en-US"/>
          </a:p>
        </p:txBody>
      </p:sp>
      <p:sp>
        <p:nvSpPr>
          <p:cNvPr id="6" name="Footer Placeholder 5">
            <a:extLst>
              <a:ext uri="{FF2B5EF4-FFF2-40B4-BE49-F238E27FC236}">
                <a16:creationId xmlns:a16="http://schemas.microsoft.com/office/drawing/2014/main" id="{5B645535-7AE9-518E-2EBA-C697090D8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4FFAB-8AAB-99FD-6862-3C33BE63433B}"/>
              </a:ext>
            </a:extLst>
          </p:cNvPr>
          <p:cNvSpPr>
            <a:spLocks noGrp="1"/>
          </p:cNvSpPr>
          <p:nvPr>
            <p:ph type="sldNum" sz="quarter" idx="12"/>
          </p:nvPr>
        </p:nvSpPr>
        <p:spPr/>
        <p:txBody>
          <a:bodyPr/>
          <a:lstStyle/>
          <a:p>
            <a:fld id="{BA0D0C65-F5FA-4FB6-9A1F-A11232FA7AE8}" type="slidenum">
              <a:rPr lang="en-US" smtClean="0"/>
              <a:t>‹#›</a:t>
            </a:fld>
            <a:endParaRPr lang="en-US"/>
          </a:p>
        </p:txBody>
      </p:sp>
    </p:spTree>
    <p:extLst>
      <p:ext uri="{BB962C8B-B14F-4D97-AF65-F5344CB8AC3E}">
        <p14:creationId xmlns:p14="http://schemas.microsoft.com/office/powerpoint/2010/main" val="3444283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D6EB-B5D2-0FAC-D27B-A29D5A0E9D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0AD692-1084-BB45-1BF3-89332D96CB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5D6C64-C954-BEE0-6437-765094FA2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34081-B78D-ED5B-5A69-74903489B72B}"/>
              </a:ext>
            </a:extLst>
          </p:cNvPr>
          <p:cNvSpPr>
            <a:spLocks noGrp="1"/>
          </p:cNvSpPr>
          <p:nvPr>
            <p:ph type="dt" sz="half" idx="10"/>
          </p:nvPr>
        </p:nvSpPr>
        <p:spPr/>
        <p:txBody>
          <a:bodyPr/>
          <a:lstStyle/>
          <a:p>
            <a:fld id="{ADA627D1-1A61-4892-AA69-BB7B0543F031}" type="datetimeFigureOut">
              <a:rPr lang="en-US" smtClean="0"/>
              <a:t>3/7/2024</a:t>
            </a:fld>
            <a:endParaRPr lang="en-US"/>
          </a:p>
        </p:txBody>
      </p:sp>
      <p:sp>
        <p:nvSpPr>
          <p:cNvPr id="6" name="Footer Placeholder 5">
            <a:extLst>
              <a:ext uri="{FF2B5EF4-FFF2-40B4-BE49-F238E27FC236}">
                <a16:creationId xmlns:a16="http://schemas.microsoft.com/office/drawing/2014/main" id="{F3C9C13F-D1F9-698F-56AE-AA20A0AC4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57E55-6288-63C3-0859-351BE15896CC}"/>
              </a:ext>
            </a:extLst>
          </p:cNvPr>
          <p:cNvSpPr>
            <a:spLocks noGrp="1"/>
          </p:cNvSpPr>
          <p:nvPr>
            <p:ph type="sldNum" sz="quarter" idx="12"/>
          </p:nvPr>
        </p:nvSpPr>
        <p:spPr/>
        <p:txBody>
          <a:bodyPr/>
          <a:lstStyle/>
          <a:p>
            <a:fld id="{BA0D0C65-F5FA-4FB6-9A1F-A11232FA7AE8}" type="slidenum">
              <a:rPr lang="en-US" smtClean="0"/>
              <a:t>‹#›</a:t>
            </a:fld>
            <a:endParaRPr lang="en-US"/>
          </a:p>
        </p:txBody>
      </p:sp>
    </p:spTree>
    <p:extLst>
      <p:ext uri="{BB962C8B-B14F-4D97-AF65-F5344CB8AC3E}">
        <p14:creationId xmlns:p14="http://schemas.microsoft.com/office/powerpoint/2010/main" val="384457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A303B2-7F09-7259-7805-3E79236C34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F98B57-364E-6292-33A9-C35F2D5A0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56BC90-D79C-74AF-80DC-CBAE8B8854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627D1-1A61-4892-AA69-BB7B0543F031}" type="datetimeFigureOut">
              <a:rPr lang="en-US" smtClean="0"/>
              <a:t>3/7/2024</a:t>
            </a:fld>
            <a:endParaRPr lang="en-US"/>
          </a:p>
        </p:txBody>
      </p:sp>
      <p:sp>
        <p:nvSpPr>
          <p:cNvPr id="5" name="Footer Placeholder 4">
            <a:extLst>
              <a:ext uri="{FF2B5EF4-FFF2-40B4-BE49-F238E27FC236}">
                <a16:creationId xmlns:a16="http://schemas.microsoft.com/office/drawing/2014/main" id="{1BB3E3A6-D513-01B9-80ED-023E635CD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CBDEFC-4B2C-7817-7636-5D3AFD9296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D0C65-F5FA-4FB6-9A1F-A11232FA7AE8}" type="slidenum">
              <a:rPr lang="en-US" smtClean="0"/>
              <a:t>‹#›</a:t>
            </a:fld>
            <a:endParaRPr lang="en-US"/>
          </a:p>
        </p:txBody>
      </p:sp>
    </p:spTree>
    <p:extLst>
      <p:ext uri="{BB962C8B-B14F-4D97-AF65-F5344CB8AC3E}">
        <p14:creationId xmlns:p14="http://schemas.microsoft.com/office/powerpoint/2010/main" val="1339722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17/06/relationships/model3d" Target="../media/model3d2.glb"/><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17/06/relationships/model3d" Target="../media/model3d3.glb"/></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4.glb"/><Relationship Id="rId7" Type="http://schemas.microsoft.com/office/2017/06/relationships/model3d" Target="../media/model3d3.glb"/><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17/06/relationships/model3d" Target="../media/model3d5.glb"/><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jp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hyperlink" Target="https://eskipaper.com/background-images.html" TargetMode="Externa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52000"/>
          </a:schemeClr>
        </a:solidFill>
        <a:effectLst/>
      </p:bgPr>
    </p:bg>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1161535" y="358815"/>
            <a:ext cx="8019535" cy="2324574"/>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800" kern="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a:t>
            </a:r>
            <a:br>
              <a:rPr lang="en-US" sz="2800" kern="0">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br>
            <a:r>
              <a:rPr lang="en-US"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a:t>
            </a:r>
            <a:r>
              <a:rPr lang="vi-VN"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 Chí Minh </a:t>
            </a:r>
            <a:endParaRPr lang="en-US"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algn="ctr">
              <a:spcBef>
                <a:spcPts val="0"/>
              </a:spcBef>
            </a:pPr>
            <a:r>
              <a:rPr lang="vi-VN"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Văn Hóa, Đạo Đức, Con Người</a:t>
            </a:r>
            <a:r>
              <a:rPr lang="en-US" sz="3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(tiếp)</a:t>
            </a:r>
            <a:endPar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3" y="3156594"/>
            <a:ext cx="8116585" cy="1018018"/>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indent="0" algn="just">
              <a:lnSpc>
                <a:spcPct val="107000"/>
              </a:lnSpc>
              <a:spcBef>
                <a:spcPts val="400"/>
              </a:spcBef>
              <a:spcAft>
                <a:spcPts val="400"/>
              </a:spcAft>
              <a:buNone/>
            </a:pPr>
            <a:r>
              <a:rPr lang="en-US" sz="1800" b="1" u="sng">
                <a:latin typeface="ZapfChancery-Medium" panose="00000400000000000000" pitchFamily="2" charset="0"/>
                <a:ea typeface="ZapfChancery-Medium" panose="00000400000000000000" pitchFamily="2" charset="0"/>
                <a:cs typeface="ZapfChancery-Medium" panose="00000400000000000000" pitchFamily="2" charset="0"/>
              </a:rPr>
              <a:t>Mục tiêu:</a:t>
            </a:r>
          </a:p>
          <a:p>
            <a:pPr marL="0" indent="0" algn="just">
              <a:lnSpc>
                <a:spcPct val="107000"/>
              </a:lnSpc>
              <a:spcBef>
                <a:spcPts val="400"/>
              </a:spcBef>
              <a:spcAft>
                <a:spcPts val="400"/>
              </a:spcAft>
              <a:buNone/>
            </a:pPr>
            <a:r>
              <a:rPr lang="en-US" sz="1800">
                <a:latin typeface="ZapfChancery-Medium" panose="00000400000000000000" pitchFamily="2" charset="0"/>
                <a:ea typeface="ZapfChancery-Medium" panose="00000400000000000000" pitchFamily="2" charset="0"/>
                <a:cs typeface="ZapfChancery-Medium" panose="00000400000000000000" pitchFamily="2" charset="0"/>
              </a:rPr>
              <a:t>Nội dung chương 6 sẽ c</a:t>
            </a:r>
            <a:r>
              <a:rPr lang="vi-VN" sz="1800">
                <a:latin typeface="ZapfChancery-Medium" panose="00000400000000000000" pitchFamily="2" charset="0"/>
                <a:ea typeface="ZapfChancery-Medium" panose="00000400000000000000" pitchFamily="2" charset="0"/>
                <a:cs typeface="ZapfChancery-Medium" panose="00000400000000000000" pitchFamily="2" charset="0"/>
              </a:rPr>
              <a:t>ung cấp cho sinh viên kiến thức cơ bản của tư tưởng Hồ Chí Minh về văn hóa, đạo đức, con người. Trên cơ sở đó, người học biết vận dụng vào thực tiễn, thể hiện trách nhiệm xây dựng văn hóa, đạo đức, con người Việt Nam hiện nay theo tư tưởng Hồ Chí Minh.</a:t>
            </a:r>
            <a:endParaRPr lang="en-US" sz="1800" dirty="0">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extLst>
                  <p:ext uri="{D42A27DB-BD31-4B8C-83A1-F6EECF244321}">
                    <p14:modId xmlns:p14="http://schemas.microsoft.com/office/powerpoint/2010/main" val="314430243"/>
                  </p:ext>
                </p:extLst>
              </p:nvPr>
            </p:nvGraphicFramePr>
            <p:xfrm rot="1154257">
              <a:off x="-145773" y="1763054"/>
              <a:ext cx="2218649" cy="2313873"/>
            </p:xfrm>
            <a:graphic>
              <a:graphicData uri="http://schemas.microsoft.com/office/drawing/2017/model3d">
                <am3d:model3d r:embed="rId3">
                  <am3d:spPr>
                    <a:xfrm rot="1154257">
                      <a:off x="0" y="0"/>
                      <a:ext cx="2218649" cy="2313873"/>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4"/>
                <a:ext cx="2218649" cy="2313873"/>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algn="just">
              <a:spcBef>
                <a:spcPts val="400"/>
              </a:spcBef>
              <a:spcAft>
                <a:spcPts val="400"/>
              </a:spcAft>
            </a:pPr>
            <a:r>
              <a:rPr lang="en-US" sz="1400" b="1" u="sng">
                <a:latin typeface="NewCentury-Narrow" panose="020B0500000000000000" pitchFamily="34" charset="0"/>
                <a:ea typeface="NewCentury-Narrow" panose="020B0500000000000000" pitchFamily="34" charset="0"/>
                <a:cs typeface="NewCentury-Narrow" panose="020B0500000000000000" pitchFamily="34" charset="0"/>
              </a:rPr>
              <a:t>Cấu trúc</a:t>
            </a:r>
            <a:r>
              <a:rPr lang="en-US" sz="1400" b="1">
                <a:latin typeface="NewCentury-Narrow" panose="020B0500000000000000" pitchFamily="34" charset="0"/>
                <a:ea typeface="NewCentury-Narrow" panose="020B0500000000000000" pitchFamily="34" charset="0"/>
                <a:cs typeface="NewCentury-Narrow" panose="020B0500000000000000" pitchFamily="34" charset="0"/>
              </a:rPr>
              <a:t>:</a:t>
            </a:r>
          </a:p>
          <a:p>
            <a:pPr algn="just">
              <a:spcBef>
                <a:spcPts val="400"/>
              </a:spcBef>
              <a:spcAft>
                <a:spcPts val="400"/>
              </a:spcAft>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6.1. </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văn hóa</a:t>
            </a:r>
            <a:endParaRPr lang="en-US" sz="1400" b="1" kern="0">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a:latin typeface="NewCentury-Narrow" panose="020B0500000000000000" pitchFamily="34" charset="0"/>
                <a:ea typeface="NewCentury-Narrow" panose="020B0500000000000000" pitchFamily="34" charset="0"/>
                <a:cs typeface="NewCentury-Narrow" panose="020B0500000000000000" pitchFamily="34" charset="0"/>
              </a:rPr>
              <a:t>6.2.</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 tư tưởng hồ chí minh về đạo đức</a:t>
            </a:r>
            <a:endParaRPr lang="en-US" sz="1400" b="1" kern="0">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kern="0">
                <a:latin typeface="NewCentury-Narrow" panose="020B0500000000000000" pitchFamily="34" charset="0"/>
                <a:ea typeface="NewCentury-Narrow" panose="020B0500000000000000" pitchFamily="34" charset="0"/>
                <a:cs typeface="NewCentury-Narrow" panose="020B0500000000000000" pitchFamily="34" charset="0"/>
              </a:rPr>
              <a:t>6.3. </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con người</a:t>
            </a:r>
            <a:endParaRPr lang="en-US" sz="1400" b="1" kern="0">
              <a:latin typeface="NewCentury-Narrow" panose="020B0500000000000000" pitchFamily="34" charset="0"/>
              <a:ea typeface="NewCentury-Narrow" panose="020B0500000000000000" pitchFamily="34" charset="0"/>
              <a:cs typeface="NewCentury-Narrow" panose="020B0500000000000000" pitchFamily="34" charset="0"/>
            </a:endParaRPr>
          </a:p>
          <a:p>
            <a:pPr algn="just">
              <a:spcBef>
                <a:spcPts val="400"/>
              </a:spcBef>
              <a:spcAft>
                <a:spcPts val="400"/>
              </a:spcAft>
            </a:pPr>
            <a:r>
              <a:rPr lang="en-US" sz="1400" b="1" kern="0">
                <a:latin typeface="NewCentury-Narrow" panose="020B0500000000000000" pitchFamily="34" charset="0"/>
                <a:ea typeface="NewCentury-Narrow" panose="020B0500000000000000" pitchFamily="34" charset="0"/>
                <a:cs typeface="NewCentury-Narrow" panose="020B0500000000000000" pitchFamily="34" charset="0"/>
              </a:rPr>
              <a:t>6.4. </a:t>
            </a:r>
            <a:r>
              <a:rPr lang="vi-VN" sz="1400" b="1" kern="0">
                <a:latin typeface="NewCentury-Narrow" panose="020B0500000000000000" pitchFamily="34" charset="0"/>
                <a:ea typeface="NewCentury-Narrow" panose="020B0500000000000000" pitchFamily="34" charset="0"/>
                <a:cs typeface="NewCentury-Narrow" panose="020B0500000000000000" pitchFamily="34" charset="0"/>
              </a:rPr>
              <a:t>xây dựng văn hóa, đạo đức, con người việt nam hiện nay theo tư tưởng hồ chí minh</a:t>
            </a:r>
            <a:endParaRPr lang="en-US" sz="1400" b="1" kern="0" dirty="0">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extLst>
                  <p:ext uri="{D42A27DB-BD31-4B8C-83A1-F6EECF244321}">
                    <p14:modId xmlns:p14="http://schemas.microsoft.com/office/powerpoint/2010/main" val="1359168420"/>
                  </p:ext>
                </p:extLst>
              </p:nvPr>
            </p:nvGraphicFramePr>
            <p:xfrm>
              <a:off x="3479594" y="4547415"/>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4" y="4547415"/>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Shape 139">
          <a:extLst>
            <a:ext uri="{FF2B5EF4-FFF2-40B4-BE49-F238E27FC236}">
              <a16:creationId xmlns:a16="http://schemas.microsoft.com/office/drawing/2014/main" id="{A8AD0117-2F62-9EEB-5062-FAF36AE205B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76BF03-51AB-CE41-BBDA-7B6156AEED99}"/>
              </a:ext>
            </a:extLst>
          </p:cNvPr>
          <p:cNvSpPr/>
          <p:nvPr/>
        </p:nvSpPr>
        <p:spPr>
          <a:xfrm>
            <a:off x="1" y="963827"/>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a:extLst>
              <a:ext uri="{FF2B5EF4-FFF2-40B4-BE49-F238E27FC236}">
                <a16:creationId xmlns:a16="http://schemas.microsoft.com/office/drawing/2014/main" id="{B11E013A-7698-5032-8F90-5EAE5DC415F6}"/>
              </a:ext>
            </a:extLst>
          </p:cNvPr>
          <p:cNvSpPr txBox="1">
            <a:spLocks/>
          </p:cNvSpPr>
          <p:nvPr/>
        </p:nvSpPr>
        <p:spPr>
          <a:xfrm>
            <a:off x="3410466" y="2421924"/>
            <a:ext cx="7562334" cy="1816443"/>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spcBef>
                <a:spcPts val="0"/>
              </a:spcBef>
              <a:buSzPts val="5000"/>
            </a:pPr>
            <a:r>
              <a:rPr lang="fr" sz="3200">
                <a:solidFill>
                  <a:srgbClr val="FF0000"/>
                </a:solidFill>
                <a:latin typeface="Times New Roman" panose="02020603050405020304" pitchFamily="18" charset="0"/>
                <a:cs typeface="Times New Roman" panose="02020603050405020304" pitchFamily="18" charset="0"/>
              </a:rPr>
              <a:t>6.2.3 </a:t>
            </a:r>
            <a:r>
              <a:rPr lang="fr"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Quan điểm về những nguyên tắc xây dựng đạo đức cách mạng</a:t>
            </a: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pic>
        <p:nvPicPr>
          <p:cNvPr id="3" name="Picture 2" descr="C:\Users\QUOC HUY\Desktop\Logo_Đại_học_FPT.png">
            <a:extLst>
              <a:ext uri="{FF2B5EF4-FFF2-40B4-BE49-F238E27FC236}">
                <a16:creationId xmlns:a16="http://schemas.microsoft.com/office/drawing/2014/main" id="{37C5DA0A-BFB0-72D9-4F50-2B46DF8513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Books On Shelf">
                <a:extLst>
                  <a:ext uri="{FF2B5EF4-FFF2-40B4-BE49-F238E27FC236}">
                    <a16:creationId xmlns:a16="http://schemas.microsoft.com/office/drawing/2014/main" id="{0278E522-F22E-038A-57A5-8454745E3DB5}"/>
                  </a:ext>
                </a:extLst>
              </p:cNvPr>
              <p:cNvGraphicFramePr>
                <a:graphicFrameLocks noChangeAspect="1"/>
              </p:cNvGraphicFramePr>
              <p:nvPr/>
            </p:nvGraphicFramePr>
            <p:xfrm>
              <a:off x="344048" y="4371665"/>
              <a:ext cx="3142498" cy="2018817"/>
            </p:xfrm>
            <a:graphic>
              <a:graphicData uri="http://schemas.microsoft.com/office/drawing/2017/model3d">
                <am3d:model3d r:embed="rId4">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5"/>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Books On Shelf">
                <a:extLst>
                  <a:ext uri="{FF2B5EF4-FFF2-40B4-BE49-F238E27FC236}">
                    <a16:creationId xmlns:a16="http://schemas.microsoft.com/office/drawing/2014/main" id="{0278E522-F22E-038A-57A5-8454745E3DB5}"/>
                  </a:ext>
                </a:extLst>
              </p:cNvPr>
              <p:cNvPicPr>
                <a:picLocks noGrp="1" noRot="1" noChangeAspect="1" noMove="1" noResize="1" noEditPoints="1" noAdjustHandles="1" noChangeArrowheads="1" noChangeShapeType="1" noCrop="1"/>
              </p:cNvPicPr>
              <p:nvPr/>
            </p:nvPicPr>
            <p:blipFill>
              <a:blip r:embed="rId5"/>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243170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6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30FED70-F6B4-5C75-F395-9A5910881A98}"/>
              </a:ext>
            </a:extLst>
          </p:cNvPr>
          <p:cNvSpPr/>
          <p:nvPr/>
        </p:nvSpPr>
        <p:spPr>
          <a:xfrm>
            <a:off x="0" y="1609401"/>
            <a:ext cx="4559643" cy="4626125"/>
          </a:xfrm>
          <a:prstGeom prst="roundRect">
            <a:avLst>
              <a:gd name="adj" fmla="val 3388"/>
            </a:avLst>
          </a:prstGeom>
          <a:solidFill>
            <a:schemeClr val="accent2">
              <a:lumMod val="20000"/>
              <a:lumOff val="8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56EBD2C-A3D1-A377-095C-536D523762F6}"/>
              </a:ext>
            </a:extLst>
          </p:cNvPr>
          <p:cNvSpPr/>
          <p:nvPr/>
        </p:nvSpPr>
        <p:spPr>
          <a:xfrm>
            <a:off x="3167455" y="1148244"/>
            <a:ext cx="4559643" cy="5088738"/>
          </a:xfrm>
          <a:prstGeom prst="roundRect">
            <a:avLst>
              <a:gd name="adj" fmla="val 3388"/>
            </a:avLst>
          </a:prstGeom>
          <a:solidFill>
            <a:schemeClr val="accent2">
              <a:lumMod val="20000"/>
              <a:lumOff val="8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9657270-A702-AF62-3CE9-AB6AA9B077BD}"/>
              </a:ext>
            </a:extLst>
          </p:cNvPr>
          <p:cNvSpPr/>
          <p:nvPr/>
        </p:nvSpPr>
        <p:spPr>
          <a:xfrm>
            <a:off x="6218147" y="1004076"/>
            <a:ext cx="5015607" cy="5088738"/>
          </a:xfrm>
          <a:prstGeom prst="roundRect">
            <a:avLst>
              <a:gd name="adj" fmla="val 3388"/>
            </a:avLst>
          </a:prstGeom>
          <a:solidFill>
            <a:schemeClr val="accent2">
              <a:lumMod val="20000"/>
              <a:lumOff val="8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759;p61">
            <a:extLst>
              <a:ext uri="{FF2B5EF4-FFF2-40B4-BE49-F238E27FC236}">
                <a16:creationId xmlns:a16="http://schemas.microsoft.com/office/drawing/2014/main" id="{11DA3C98-ED65-6C62-9F33-97195FFF9484}"/>
              </a:ext>
            </a:extLst>
          </p:cNvPr>
          <p:cNvSpPr txBox="1"/>
          <p:nvPr/>
        </p:nvSpPr>
        <p:spPr>
          <a:xfrm>
            <a:off x="716690" y="2094034"/>
            <a:ext cx="3126260" cy="3785611"/>
          </a:xfrm>
          <a:prstGeom prst="rect">
            <a:avLst/>
          </a:prstGeom>
          <a:noFill/>
          <a:ln>
            <a:noFill/>
          </a:ln>
        </p:spPr>
        <p:txBody>
          <a:bodyPr spcFirstLastPara="1" wrap="square" lIns="121900" tIns="121900" rIns="121900" bIns="121900" anchor="t" anchorCtr="0">
            <a:spAutoFit/>
          </a:bodyPr>
          <a:lstStyle/>
          <a:p>
            <a:pPr marL="152396" algn="just">
              <a:buClr>
                <a:srgbClr val="5A3015"/>
              </a:buClr>
              <a:buSzPts val="1800"/>
            </a:pPr>
            <a:r>
              <a:rPr lang="fr" sz="23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Đạo </a:t>
            </a:r>
            <a:r>
              <a:rPr lang="fr" sz="230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đức Hồ Chí Minh không phải là đạo đức tu thân mà là đạo đức dấn thân, tức là đạo đức gắn liền với hành động, nói để làm, nhất là nói về đạo đức phải đi đôi với thực hành đạo đức, mà phải làm có </a:t>
            </a:r>
            <a:r>
              <a:rPr lang="fr" sz="23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hiệu quả</a:t>
            </a:r>
            <a:endParaRPr sz="230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Poppins"/>
            </a:endParaRPr>
          </a:p>
        </p:txBody>
      </p:sp>
      <p:sp>
        <p:nvSpPr>
          <p:cNvPr id="6" name="Google Shape;761;p61">
            <a:extLst>
              <a:ext uri="{FF2B5EF4-FFF2-40B4-BE49-F238E27FC236}">
                <a16:creationId xmlns:a16="http://schemas.microsoft.com/office/drawing/2014/main" id="{53CF9696-B23B-E9C8-F192-DD213F50EB97}"/>
              </a:ext>
            </a:extLst>
          </p:cNvPr>
          <p:cNvSpPr txBox="1"/>
          <p:nvPr/>
        </p:nvSpPr>
        <p:spPr>
          <a:xfrm>
            <a:off x="4015946" y="1797466"/>
            <a:ext cx="2994459" cy="3831778"/>
          </a:xfrm>
          <a:prstGeom prst="rect">
            <a:avLst/>
          </a:prstGeom>
          <a:noFill/>
          <a:ln>
            <a:noFill/>
          </a:ln>
        </p:spPr>
        <p:txBody>
          <a:bodyPr spcFirstLastPara="1" wrap="square" lIns="121900" tIns="121900" rIns="121900" bIns="121900" anchor="t" anchorCtr="0">
            <a:spAutoFit/>
          </a:bodyPr>
          <a:lstStyle/>
          <a:p>
            <a:pPr marL="0" lvl="1" algn="just">
              <a:buClr>
                <a:srgbClr val="5A3015"/>
              </a:buClr>
              <a:buSzPts val="1400"/>
            </a:pPr>
            <a:r>
              <a:rPr lang="fr"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fr" sz="23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Là </a:t>
            </a:r>
            <a:r>
              <a:rPr lang="fr" sz="230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nguyên tắc quan trọng bậc nhất trong xây dựng một nền đạo đức mới</a:t>
            </a:r>
            <a:endParaRPr sz="2300" dirty="0">
              <a:latin typeface="NewCentury-Narrow" panose="020B0500000000000000" pitchFamily="34" charset="0"/>
              <a:ea typeface="NewCentury-Narrow" panose="020B0500000000000000" pitchFamily="34" charset="0"/>
              <a:cs typeface="NewCentury-Narrow" panose="020B0500000000000000" pitchFamily="34" charset="0"/>
            </a:endParaRPr>
          </a:p>
          <a:p>
            <a:pPr marL="0" lvl="1" algn="just">
              <a:buClr>
                <a:srgbClr val="5A3015"/>
              </a:buClr>
              <a:buSzPts val="1400"/>
            </a:pPr>
            <a:r>
              <a:rPr lang="fr"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fr" sz="23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Là </a:t>
            </a:r>
            <a:r>
              <a:rPr lang="fr" sz="230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đặc trưng bản chất của tư tưởng đạo đức Hồ Chí Minh</a:t>
            </a:r>
            <a:endParaRPr sz="2300" dirty="0">
              <a:latin typeface="NewCentury-Narrow" panose="020B0500000000000000" pitchFamily="34" charset="0"/>
              <a:ea typeface="NewCentury-Narrow" panose="020B0500000000000000" pitchFamily="34" charset="0"/>
              <a:cs typeface="NewCentury-Narrow" panose="020B0500000000000000" pitchFamily="34" charset="0"/>
            </a:endParaRPr>
          </a:p>
          <a:p>
            <a:pPr marL="0" lvl="1" algn="just">
              <a:buClr>
                <a:srgbClr val="5A3015"/>
              </a:buClr>
              <a:buSzPts val="1400"/>
            </a:pPr>
            <a:r>
              <a:rPr lang="fr"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fr" sz="23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Người </a:t>
            </a:r>
            <a:r>
              <a:rPr lang="fr" sz="230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là tấm gương trong sáng tuyệt vời </a:t>
            </a:r>
            <a:r>
              <a:rPr lang="fr" sz="23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về lời </a:t>
            </a:r>
            <a:r>
              <a:rPr lang="fr" sz="2300" dirty="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nói đi đôi với việc làm </a:t>
            </a:r>
            <a:endParaRPr sz="23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Google Shape;770;p62">
            <a:extLst>
              <a:ext uri="{FF2B5EF4-FFF2-40B4-BE49-F238E27FC236}">
                <a16:creationId xmlns:a16="http://schemas.microsoft.com/office/drawing/2014/main" id="{15EC6162-5774-1D36-F126-36B5FCC5FBF2}"/>
              </a:ext>
            </a:extLst>
          </p:cNvPr>
          <p:cNvSpPr txBox="1"/>
          <p:nvPr/>
        </p:nvSpPr>
        <p:spPr>
          <a:xfrm>
            <a:off x="7183401" y="1652265"/>
            <a:ext cx="4050353" cy="3939500"/>
          </a:xfrm>
          <a:prstGeom prst="rect">
            <a:avLst/>
          </a:prstGeom>
          <a:noFill/>
          <a:ln>
            <a:noFill/>
          </a:ln>
        </p:spPr>
        <p:txBody>
          <a:bodyPr spcFirstLastPara="1" wrap="square" lIns="121900" tIns="121900" rIns="121900" bIns="121900" anchor="t" anchorCtr="0">
            <a:spAutoFit/>
          </a:bodyPr>
          <a:lstStyle/>
          <a:p>
            <a:pPr marL="152396" algn="just">
              <a:buClr>
                <a:srgbClr val="5A3015"/>
              </a:buClr>
              <a:buSzPts val="1800"/>
            </a:pPr>
            <a:r>
              <a:rPr lang="fr" sz="20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fr" sz="2000">
                <a:solidFill>
                  <a:srgbClr val="5A3015"/>
                </a:solidFill>
                <a:latin typeface="Calibri" panose="020F0502020204030204" pitchFamily="34" charset="0"/>
                <a:ea typeface="Calibri" panose="020F0502020204030204" pitchFamily="34" charset="0"/>
                <a:cs typeface="Calibri" panose="020F0502020204030204" pitchFamily="34" charset="0"/>
                <a:sym typeface="Lobster"/>
              </a:rPr>
              <a:t> </a:t>
            </a:r>
            <a:r>
              <a:rPr lang="fr" sz="20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Nêu gương đạo đức là một nét đẹp của truyền thống văn hóa phương Đông. Theo Người phải chú trọng “đạo làm gương”, “một tấm gương sống còn có giá trị hơn một trăm bài diễn văn tuyên truyền”</a:t>
            </a:r>
            <a:endParaRPr sz="20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Poppins"/>
            </a:endParaRPr>
          </a:p>
          <a:p>
            <a:pPr marL="609585" indent="-304792" algn="just">
              <a:buClr>
                <a:srgbClr val="000000"/>
              </a:buClr>
              <a:buSzPts val="1800"/>
            </a:pPr>
            <a:endParaRPr sz="20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152396" algn="just">
              <a:buClr>
                <a:srgbClr val="5A3015"/>
              </a:buClr>
              <a:buSzPts val="1800"/>
            </a:pPr>
            <a:r>
              <a:rPr lang="fr" sz="20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fr" sz="20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Với ý nghĩa đó, Hồ Chí Minh đã đào tạo các thế hệ cán bộ cách mạng Việt Nam không chỉ bằng lý luận cách mạng tiền phong, mà còn bằng chính tấm gương đạo đức cao cả của mình.</a:t>
            </a:r>
            <a:endParaRPr sz="20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Poppins"/>
            </a:endParaRPr>
          </a:p>
        </p:txBody>
      </p:sp>
      <p:pic>
        <p:nvPicPr>
          <p:cNvPr id="9" name="Picture 8" descr="C:\Users\QUOC HUY\Desktop\Logo_Đại_học_FPT.png">
            <a:extLst>
              <a:ext uri="{FF2B5EF4-FFF2-40B4-BE49-F238E27FC236}">
                <a16:creationId xmlns:a16="http://schemas.microsoft.com/office/drawing/2014/main" id="{BB80A202-BF8A-1B8D-D76B-DC85CC7E25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7895AEB1-E222-C415-F804-26A339628176}"/>
              </a:ext>
            </a:extLst>
          </p:cNvPr>
          <p:cNvSpPr/>
          <p:nvPr/>
        </p:nvSpPr>
        <p:spPr>
          <a:xfrm>
            <a:off x="-224670" y="122550"/>
            <a:ext cx="2794868" cy="2188162"/>
          </a:xfrm>
          <a:prstGeom prst="roundRect">
            <a:avLst>
              <a:gd name="adj" fmla="val 4885"/>
            </a:avLst>
          </a:prstGeom>
          <a:solidFill>
            <a:srgbClr val="00B0F0">
              <a:alpha val="43000"/>
            </a:srgb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771;p62">
            <a:extLst>
              <a:ext uri="{FF2B5EF4-FFF2-40B4-BE49-F238E27FC236}">
                <a16:creationId xmlns:a16="http://schemas.microsoft.com/office/drawing/2014/main" id="{C0ABF08D-C7F9-037D-B9AA-6BF819EE175E}"/>
              </a:ext>
            </a:extLst>
          </p:cNvPr>
          <p:cNvSpPr txBox="1"/>
          <p:nvPr/>
        </p:nvSpPr>
        <p:spPr>
          <a:xfrm>
            <a:off x="383059" y="344071"/>
            <a:ext cx="1878227" cy="1723508"/>
          </a:xfrm>
          <a:prstGeom prst="rect">
            <a:avLst/>
          </a:prstGeom>
          <a:noFill/>
          <a:ln>
            <a:noFill/>
          </a:ln>
        </p:spPr>
        <p:txBody>
          <a:bodyPr spcFirstLastPara="1" wrap="square" lIns="121900" tIns="121900" rIns="121900" bIns="121900" anchor="t" anchorCtr="0">
            <a:spAutoFit/>
          </a:bodyPr>
          <a:lstStyle/>
          <a:p>
            <a:pPr algn="just"/>
            <a:r>
              <a:rPr lang="fr" sz="2400" b="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a) Nói đi đôi với làm, phải nêu gương về đạo đức</a:t>
            </a:r>
            <a:endParaRPr sz="2400" b="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160360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D308C5C-8910-E25B-9E33-679C0A1E4941}"/>
              </a:ext>
            </a:extLst>
          </p:cNvPr>
          <p:cNvSpPr/>
          <p:nvPr/>
        </p:nvSpPr>
        <p:spPr>
          <a:xfrm>
            <a:off x="1035200" y="1643177"/>
            <a:ext cx="5383426" cy="3843500"/>
          </a:xfrm>
          <a:prstGeom prst="roundRect">
            <a:avLst>
              <a:gd name="adj" fmla="val 3227"/>
            </a:avLst>
          </a:prstGeom>
          <a:solidFill>
            <a:schemeClr val="accent2">
              <a:lumMod val="20000"/>
              <a:lumOff val="8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9BA228E-A3C8-FE15-5FD8-50EB28B1BA3F}"/>
              </a:ext>
            </a:extLst>
          </p:cNvPr>
          <p:cNvSpPr/>
          <p:nvPr/>
        </p:nvSpPr>
        <p:spPr>
          <a:xfrm>
            <a:off x="5111568" y="1239609"/>
            <a:ext cx="5231026" cy="4650635"/>
          </a:xfrm>
          <a:prstGeom prst="roundRect">
            <a:avLst>
              <a:gd name="adj" fmla="val 3227"/>
            </a:avLst>
          </a:prstGeom>
          <a:solidFill>
            <a:schemeClr val="accent2">
              <a:lumMod val="20000"/>
              <a:lumOff val="8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79;p63">
            <a:extLst>
              <a:ext uri="{FF2B5EF4-FFF2-40B4-BE49-F238E27FC236}">
                <a16:creationId xmlns:a16="http://schemas.microsoft.com/office/drawing/2014/main" id="{DCABAF49-B95C-9851-6849-A08B36F02F30}"/>
              </a:ext>
            </a:extLst>
          </p:cNvPr>
          <p:cNvSpPr txBox="1"/>
          <p:nvPr/>
        </p:nvSpPr>
        <p:spPr>
          <a:xfrm>
            <a:off x="2653100" y="2567245"/>
            <a:ext cx="2669059" cy="1723508"/>
          </a:xfrm>
          <a:prstGeom prst="rect">
            <a:avLst/>
          </a:prstGeom>
          <a:noFill/>
          <a:ln>
            <a:noFill/>
          </a:ln>
        </p:spPr>
        <p:txBody>
          <a:bodyPr spcFirstLastPara="1" wrap="square" lIns="121900" tIns="121900" rIns="121900" bIns="121900" anchor="t" anchorCtr="0">
            <a:spAutoFit/>
          </a:bodyPr>
          <a:lstStyle/>
          <a:p>
            <a:pPr marL="152396" algn="just">
              <a:buClr>
                <a:srgbClr val="5A3015"/>
              </a:buClr>
              <a:buSzPts val="1800"/>
            </a:pPr>
            <a:r>
              <a:rPr lang="fr" sz="24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Xây phải đi đôi với chống, muốn xây phải chống, chống nhằm mục đích xây</a:t>
            </a:r>
            <a:endParaRPr sz="24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5" name="Google Shape;781;p63">
            <a:extLst>
              <a:ext uri="{FF2B5EF4-FFF2-40B4-BE49-F238E27FC236}">
                <a16:creationId xmlns:a16="http://schemas.microsoft.com/office/drawing/2014/main" id="{DC55CCBD-37DB-BBA3-2548-D587809B90EB}"/>
              </a:ext>
            </a:extLst>
          </p:cNvPr>
          <p:cNvSpPr txBox="1"/>
          <p:nvPr/>
        </p:nvSpPr>
        <p:spPr>
          <a:xfrm>
            <a:off x="6606797" y="2149174"/>
            <a:ext cx="3735797" cy="2831504"/>
          </a:xfrm>
          <a:prstGeom prst="rect">
            <a:avLst/>
          </a:prstGeom>
          <a:noFill/>
          <a:ln>
            <a:noFill/>
          </a:ln>
        </p:spPr>
        <p:txBody>
          <a:bodyPr spcFirstLastPara="1" wrap="square" lIns="121900" tIns="121900" rIns="121900" bIns="121900" anchor="t" anchorCtr="0">
            <a:spAutoFit/>
          </a:bodyPr>
          <a:lstStyle/>
          <a:p>
            <a:pPr marL="152396" algn="just">
              <a:buClr>
                <a:srgbClr val="5A3015"/>
              </a:buClr>
              <a:buSzPts val="1800"/>
            </a:pPr>
            <a:r>
              <a:rPr lang="fr" sz="24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Đạo đức mới chỉ có thể được xây dựng thành công trên cơ sở kiên trì mục tiêu chống chủ nghĩa đế quốc, chống những thói quen và tập quán lạc hậu và loại trừ chủ nghĩa cá nhân.</a:t>
            </a:r>
            <a:endParaRPr sz="2400">
              <a:solidFill>
                <a:srgbClr val="5A3015"/>
              </a:solidFill>
              <a:latin typeface="NewCentury-Narrow" panose="020B0500000000000000" pitchFamily="34" charset="0"/>
              <a:ea typeface="NewCentury-Narrow" panose="020B0500000000000000" pitchFamily="34" charset="0"/>
              <a:cs typeface="NewCentury-Narrow" panose="020B0500000000000000" pitchFamily="34" charset="0"/>
              <a:sym typeface="Poppins"/>
            </a:endParaRPr>
          </a:p>
        </p:txBody>
      </p:sp>
      <p:pic>
        <p:nvPicPr>
          <p:cNvPr id="8" name="Graphic 7" descr="Arrow Rotate right">
            <a:extLst>
              <a:ext uri="{FF2B5EF4-FFF2-40B4-BE49-F238E27FC236}">
                <a16:creationId xmlns:a16="http://schemas.microsoft.com/office/drawing/2014/main" id="{1D800DF6-8AAC-9A3A-AEDE-68105819E2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029584">
            <a:off x="5767038" y="1357476"/>
            <a:ext cx="914400" cy="914400"/>
          </a:xfrm>
          <a:prstGeom prst="rect">
            <a:avLst/>
          </a:prstGeom>
        </p:spPr>
      </p:pic>
      <p:pic>
        <p:nvPicPr>
          <p:cNvPr id="9" name="Picture 8" descr="C:\Users\QUOC HUY\Desktop\Logo_Đại_học_FPT.png">
            <a:extLst>
              <a:ext uri="{FF2B5EF4-FFF2-40B4-BE49-F238E27FC236}">
                <a16:creationId xmlns:a16="http://schemas.microsoft.com/office/drawing/2014/main" id="{C7BCEA83-7D2C-E83F-0630-E05BCE50B9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1DC19F05-4E9B-EA6F-FF21-5772F25267F6}"/>
              </a:ext>
            </a:extLst>
          </p:cNvPr>
          <p:cNvSpPr/>
          <p:nvPr/>
        </p:nvSpPr>
        <p:spPr>
          <a:xfrm>
            <a:off x="-224670" y="209049"/>
            <a:ext cx="2794868" cy="2188162"/>
          </a:xfrm>
          <a:prstGeom prst="roundRect">
            <a:avLst>
              <a:gd name="adj" fmla="val 4885"/>
            </a:avLst>
          </a:prstGeom>
          <a:solidFill>
            <a:srgbClr val="00B0F0">
              <a:alpha val="43000"/>
            </a:srgb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780;p63">
            <a:extLst>
              <a:ext uri="{FF2B5EF4-FFF2-40B4-BE49-F238E27FC236}">
                <a16:creationId xmlns:a16="http://schemas.microsoft.com/office/drawing/2014/main" id="{50B32E5D-DC65-4E2A-529C-AB2CA4968C44}"/>
              </a:ext>
            </a:extLst>
          </p:cNvPr>
          <p:cNvSpPr txBox="1"/>
          <p:nvPr/>
        </p:nvSpPr>
        <p:spPr>
          <a:xfrm>
            <a:off x="432486" y="664486"/>
            <a:ext cx="1828800" cy="98484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t" anchorCtr="0">
            <a:spAutoFit/>
          </a:bodyPr>
          <a:lstStyle/>
          <a:p>
            <a:r>
              <a:rPr lang="fr" sz="2400" b="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b) Xây đi đôi với chống</a:t>
            </a:r>
            <a:endParaRPr sz="2400" b="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Tree>
    <p:extLst>
      <p:ext uri="{BB962C8B-B14F-4D97-AF65-F5344CB8AC3E}">
        <p14:creationId xmlns:p14="http://schemas.microsoft.com/office/powerpoint/2010/main" val="368009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89000"/>
          </a:schemeClr>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946096E7-59F5-7EE6-E2A8-2CFB01423C06}"/>
              </a:ext>
            </a:extLst>
          </p:cNvPr>
          <p:cNvSpPr/>
          <p:nvPr/>
        </p:nvSpPr>
        <p:spPr>
          <a:xfrm>
            <a:off x="-1" y="674106"/>
            <a:ext cx="10342605" cy="5596285"/>
          </a:xfrm>
          <a:prstGeom prst="roundRect">
            <a:avLst>
              <a:gd name="adj" fmla="val 3638"/>
            </a:avLst>
          </a:prstGeom>
          <a:solidFill>
            <a:schemeClr val="accent2">
              <a:lumMod val="20000"/>
              <a:lumOff val="80000"/>
              <a:alpha val="66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0" name="Picture 9" descr="C:\Users\QUOC HUY\Desktop\Logo_Đại_học_FPT.png">
            <a:extLst>
              <a:ext uri="{FF2B5EF4-FFF2-40B4-BE49-F238E27FC236}">
                <a16:creationId xmlns:a16="http://schemas.microsoft.com/office/drawing/2014/main" id="{075D3FBD-D03F-11AE-294C-35867D6FDC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1" name="Google Shape;791;p64">
            <a:extLst>
              <a:ext uri="{FF2B5EF4-FFF2-40B4-BE49-F238E27FC236}">
                <a16:creationId xmlns:a16="http://schemas.microsoft.com/office/drawing/2014/main" id="{257DC413-1CAD-2485-8C0A-14EB9F12B785}"/>
              </a:ext>
            </a:extLst>
          </p:cNvPr>
          <p:cNvSpPr txBox="1"/>
          <p:nvPr/>
        </p:nvSpPr>
        <p:spPr>
          <a:xfrm>
            <a:off x="3200400" y="1657837"/>
            <a:ext cx="7735329" cy="3200836"/>
          </a:xfrm>
          <a:prstGeom prst="rect">
            <a:avLst/>
          </a:prstGeom>
          <a:noFill/>
          <a:ln>
            <a:noFill/>
          </a:ln>
        </p:spPr>
        <p:txBody>
          <a:bodyPr spcFirstLastPara="1" wrap="square" lIns="121900" tIns="121900" rIns="121900" bIns="121900" anchor="ctr" anchorCtr="0">
            <a:spAutoFit/>
          </a:bodyPr>
          <a:lstStyle/>
          <a:p>
            <a:pPr marL="152396" algn="just">
              <a:buClr>
                <a:srgbClr val="5A3015"/>
              </a:buClr>
              <a:buSzPts val="1800"/>
            </a:pPr>
            <a:r>
              <a:rPr lang="fr"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a:t>
            </a:r>
            <a:r>
              <a:rPr lang="fr" sz="2400">
                <a:solidFill>
                  <a:srgbClr val="0066FF"/>
                </a:solidFill>
                <a:latin typeface="Calibri" panose="020F0502020204030204" pitchFamily="34" charset="0"/>
                <a:ea typeface="Calibri" panose="020F0502020204030204" pitchFamily="34" charset="0"/>
                <a:cs typeface="Calibri" panose="020F0502020204030204" pitchFamily="34" charset="0"/>
                <a:sym typeface="Lobster"/>
              </a:rPr>
              <a:t> </a:t>
            </a:r>
            <a:r>
              <a:rPr lang="fr"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Đạo </a:t>
            </a:r>
            <a:r>
              <a:rPr lang="fr"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đức mới chỉ có thể được xây dựng trên cơ sở sự tự giác tu dưỡng đạo đức của mỗi người thông qua hoạt động thực tiễn, phải kiên trì rèn luyện như công việc rửa mặt hàng ngày</a:t>
            </a:r>
            <a:endParaRPr sz="1467"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Poppins"/>
            </a:endParaRPr>
          </a:p>
          <a:p>
            <a:pPr marL="609585" indent="-304792" algn="just">
              <a:buClr>
                <a:srgbClr val="000000"/>
              </a:buClr>
              <a:buSzPts val="1800"/>
            </a:pPr>
            <a:endParaRPr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152396" algn="just">
              <a:buClr>
                <a:srgbClr val="5A3015"/>
              </a:buClr>
              <a:buSzPts val="1800"/>
            </a:pPr>
            <a:r>
              <a:rPr lang="fr" sz="2400">
                <a:solidFill>
                  <a:srgbClr val="FF0000"/>
                </a:solidFill>
                <a:latin typeface="Calibri" panose="020F0502020204030204" pitchFamily="34" charset="0"/>
                <a:ea typeface="Calibri" panose="020F0502020204030204" pitchFamily="34" charset="0"/>
                <a:cs typeface="Calibri" panose="020F0502020204030204" pitchFamily="34" charset="0"/>
                <a:sym typeface="Lobster"/>
              </a:rPr>
              <a:t>● </a:t>
            </a:r>
            <a:r>
              <a:rPr lang="fr"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Người </a:t>
            </a:r>
            <a:r>
              <a:rPr lang="fr"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chỉ rõ: “Bồi dưỡng tư tưởng mới để đánh thắng tư tưởng cũ, đoạn tuyệt với con người cũ để trở thành con người mới không phải là một công việc dễ dàng… Dù khó khăn gian khổ nhưng muốn cải tạo thì nhất định thành </a:t>
            </a:r>
            <a:r>
              <a:rPr lang="fr"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công”</a:t>
            </a:r>
            <a:endParaRPr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Poppins"/>
            </a:endParaRPr>
          </a:p>
        </p:txBody>
      </p:sp>
      <p:sp>
        <p:nvSpPr>
          <p:cNvPr id="2" name="Rectangle: Rounded Corners 1">
            <a:extLst>
              <a:ext uri="{FF2B5EF4-FFF2-40B4-BE49-F238E27FC236}">
                <a16:creationId xmlns:a16="http://schemas.microsoft.com/office/drawing/2014/main" id="{F3C2C217-0C15-FF7F-D984-F8D85BD80769}"/>
              </a:ext>
            </a:extLst>
          </p:cNvPr>
          <p:cNvSpPr/>
          <p:nvPr/>
        </p:nvSpPr>
        <p:spPr>
          <a:xfrm>
            <a:off x="-224670" y="209049"/>
            <a:ext cx="2794868" cy="2188162"/>
          </a:xfrm>
          <a:prstGeom prst="roundRect">
            <a:avLst>
              <a:gd name="adj" fmla="val 4885"/>
            </a:avLst>
          </a:prstGeom>
          <a:solidFill>
            <a:srgbClr val="00B0F0">
              <a:alpha val="43000"/>
            </a:srgb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DF52228-2924-0E17-D94F-EBA1F2608523}"/>
              </a:ext>
            </a:extLst>
          </p:cNvPr>
          <p:cNvSpPr txBox="1"/>
          <p:nvPr/>
        </p:nvSpPr>
        <p:spPr>
          <a:xfrm>
            <a:off x="518982" y="624678"/>
            <a:ext cx="1828800" cy="1200329"/>
          </a:xfrm>
          <a:prstGeom prst="rect">
            <a:avLst/>
          </a:prstGeom>
          <a:noFill/>
        </p:spPr>
        <p:txBody>
          <a:bodyPr wrap="square">
            <a:spAutoFit/>
          </a:bodyPr>
          <a:lstStyle/>
          <a:p>
            <a:pPr algn="ctr"/>
            <a:r>
              <a:rPr lang="vi-VN" sz="2400" b="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c) Phải tu dưỡng đạo đức suốt đời</a:t>
            </a:r>
          </a:p>
        </p:txBody>
      </p:sp>
    </p:spTree>
    <p:extLst>
      <p:ext uri="{BB962C8B-B14F-4D97-AF65-F5344CB8AC3E}">
        <p14:creationId xmlns:p14="http://schemas.microsoft.com/office/powerpoint/2010/main" val="319099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2FA7BF9-5461-4601-B725-4A0AC892F3B7}"/>
              </a:ext>
            </a:extLst>
          </p:cNvPr>
          <p:cNvSpPr>
            <a:spLocks noGrp="1"/>
          </p:cNvSpPr>
          <p:nvPr>
            <p:ph type="subTitle" idx="4294967295"/>
          </p:nvPr>
        </p:nvSpPr>
        <p:spPr>
          <a:xfrm>
            <a:off x="846880" y="1472479"/>
            <a:ext cx="10498238" cy="4716462"/>
          </a:xfrm>
          <a:solidFill>
            <a:schemeClr val="accent5">
              <a:lumMod val="20000"/>
              <a:lumOff val="80000"/>
              <a:alpha val="49000"/>
            </a:schemeClr>
          </a:solidFill>
        </p:spPr>
        <p:txBody>
          <a:bodyPr>
            <a:normAutofit fontScale="92500"/>
          </a:bodyPr>
          <a:lstStyle/>
          <a:p>
            <a:pPr marL="0" indent="0" algn="just">
              <a:lnSpc>
                <a:spcPct val="107000"/>
              </a:lnSpc>
              <a:spcBef>
                <a:spcPts val="400"/>
              </a:spcBef>
              <a:spcAft>
                <a:spcPts val="400"/>
              </a:spcAft>
              <a:buNone/>
            </a:pP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1. Đảng Cộng sản Việt Nam: Văn kiện Đại hội đại biểu toàn quốc lần thứ XII, Nxb. Chính trị quốc gia, Hà Nội. 2016.</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2. Phạm Văn Đồng: Hồ Chí Minh, tinh hoa và khí phách của dân tộc, Nxb. Chính trị quốc gia, Hà Nội, 2012.</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3. Đại tướng Võ Nguyên Giáp (Chủ biên); Tư tưởng Hồ Chí Minh và con đường cách mạng Việt Nam, Nxb. Chính trị quốc gia, Hà Nội, 1997.</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4. Trần Văn Giàu: “Nhân cách của Chủ tịch Hồ Chí Minh”, trong: Hồ Chí Minh - Anh hùng giải phóng dân tộc, danh nhân văn hóa thế giới ”, Nxb. Khoa học xã hội, Hà Nội, 1990.</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5. Hồ Chí Minh: Toàn tập, các tập 4, 5, 10, 15, Nxb. Chính trị quốc gia, Hà Nội. </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07000"/>
              </a:lnSpc>
              <a:spcBef>
                <a:spcPts val="400"/>
              </a:spcBef>
              <a:spcAft>
                <a:spcPts val="400"/>
              </a:spcAft>
              <a:buNone/>
            </a:pP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6. Bùi Đình Phong: Hồ Chí Minh văn hóa soi đường cho quốc dân đi, Nxb. Tổng hợp thành phố Hồ Chí Minh, </a:t>
            </a:r>
            <a:r>
              <a:rPr lang="vi-VN" sz="2400">
                <a:latin typeface="NewCentury-Narrow" panose="020B0500000000000000" pitchFamily="34" charset="0"/>
                <a:ea typeface="NewCentury-Narrow" panose="020B0500000000000000" pitchFamily="34" charset="0"/>
                <a:cs typeface="NewCentury-Narrow" panose="020B0500000000000000" pitchFamily="34" charset="0"/>
              </a:rPr>
              <a:t>2016.</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itle 4">
            <a:extLst>
              <a:ext uri="{FF2B5EF4-FFF2-40B4-BE49-F238E27FC236}">
                <a16:creationId xmlns:a16="http://schemas.microsoft.com/office/drawing/2014/main" id="{29B433AE-BE6C-4915-88F6-B026868AB1A1}"/>
              </a:ext>
            </a:extLst>
          </p:cNvPr>
          <p:cNvSpPr>
            <a:spLocks noGrp="1"/>
          </p:cNvSpPr>
          <p:nvPr>
            <p:ph type="title" idx="4294967295"/>
          </p:nvPr>
        </p:nvSpPr>
        <p:spPr>
          <a:xfrm>
            <a:off x="2086768" y="330763"/>
            <a:ext cx="8018463" cy="981075"/>
          </a:xfrm>
        </p:spPr>
        <p:txBody>
          <a:bodyPr/>
          <a:lstStyle/>
          <a:p>
            <a:pPr algn="ctr"/>
            <a:r>
              <a:rPr lang="en-US" dirty="0">
                <a:latin typeface="NewCentury-Narrow" panose="020B0500000000000000" pitchFamily="34" charset="0"/>
                <a:ea typeface="NewCentury-Narrow" panose="020B0500000000000000" pitchFamily="34" charset="0"/>
                <a:cs typeface="NewCentury-Narrow" panose="020B0500000000000000" pitchFamily="34" charset="0"/>
              </a:rPr>
              <a:t>Danh </a:t>
            </a:r>
            <a:r>
              <a:rPr lang="en-US" dirty="0" err="1">
                <a:latin typeface="NewCentury-Narrow" panose="020B0500000000000000" pitchFamily="34" charset="0"/>
                <a:ea typeface="NewCentury-Narrow" panose="020B0500000000000000" pitchFamily="34" charset="0"/>
                <a:cs typeface="NewCentury-Narrow" panose="020B0500000000000000" pitchFamily="34" charset="0"/>
              </a:rPr>
              <a:t>mục</a:t>
            </a:r>
            <a:r>
              <a:rPr lang="en-US" dirty="0">
                <a:latin typeface="NewCentury-Narrow" panose="020B0500000000000000" pitchFamily="34" charset="0"/>
                <a:ea typeface="NewCentury-Narrow" panose="020B0500000000000000" pitchFamily="34" charset="0"/>
                <a:cs typeface="NewCentury-Narrow" panose="020B0500000000000000" pitchFamily="34" charset="0"/>
              </a:rPr>
              <a:t> </a:t>
            </a:r>
            <a:r>
              <a:rPr lang="en-US" dirty="0" err="1">
                <a:latin typeface="NewCentury-Narrow" panose="020B0500000000000000" pitchFamily="34" charset="0"/>
                <a:ea typeface="NewCentury-Narrow" panose="020B0500000000000000" pitchFamily="34" charset="0"/>
                <a:cs typeface="NewCentury-Narrow" panose="020B0500000000000000" pitchFamily="34" charset="0"/>
              </a:rPr>
              <a:t>tài</a:t>
            </a:r>
            <a:r>
              <a:rPr lang="en-US" dirty="0">
                <a:latin typeface="NewCentury-Narrow" panose="020B0500000000000000" pitchFamily="34" charset="0"/>
                <a:ea typeface="NewCentury-Narrow" panose="020B0500000000000000" pitchFamily="34" charset="0"/>
                <a:cs typeface="NewCentury-Narrow" panose="020B0500000000000000" pitchFamily="34" charset="0"/>
              </a:rPr>
              <a:t> </a:t>
            </a:r>
            <a:r>
              <a:rPr lang="en-US" dirty="0" err="1">
                <a:latin typeface="NewCentury-Narrow" panose="020B0500000000000000" pitchFamily="34" charset="0"/>
                <a:ea typeface="NewCentury-Narrow" panose="020B0500000000000000" pitchFamily="34" charset="0"/>
                <a:cs typeface="NewCentury-Narrow" panose="020B0500000000000000" pitchFamily="34" charset="0"/>
              </a:rPr>
              <a:t>liệu</a:t>
            </a:r>
            <a:r>
              <a:rPr lang="en-US" dirty="0">
                <a:latin typeface="NewCentury-Narrow" panose="020B0500000000000000" pitchFamily="34" charset="0"/>
                <a:ea typeface="NewCentury-Narrow" panose="020B0500000000000000" pitchFamily="34" charset="0"/>
                <a:cs typeface="NewCentury-Narrow" panose="020B0500000000000000" pitchFamily="34" charset="0"/>
              </a:rPr>
              <a:t> </a:t>
            </a:r>
            <a:r>
              <a:rPr lang="en-US" dirty="0" err="1">
                <a:latin typeface="NewCentury-Narrow" panose="020B0500000000000000" pitchFamily="34" charset="0"/>
                <a:ea typeface="NewCentury-Narrow" panose="020B0500000000000000" pitchFamily="34" charset="0"/>
                <a:cs typeface="NewCentury-Narrow" panose="020B0500000000000000" pitchFamily="34" charset="0"/>
              </a:rPr>
              <a:t>tham</a:t>
            </a:r>
            <a:r>
              <a:rPr lang="en-US" dirty="0">
                <a:latin typeface="NewCentury-Narrow" panose="020B0500000000000000" pitchFamily="34" charset="0"/>
                <a:ea typeface="NewCentury-Narrow" panose="020B0500000000000000" pitchFamily="34" charset="0"/>
                <a:cs typeface="NewCentury-Narrow" panose="020B0500000000000000" pitchFamily="34" charset="0"/>
              </a:rPr>
              <a:t> </a:t>
            </a:r>
            <a:r>
              <a:rPr lang="en-US" dirty="0" err="1">
                <a:latin typeface="NewCentury-Narrow" panose="020B0500000000000000" pitchFamily="34" charset="0"/>
                <a:ea typeface="NewCentury-Narrow" panose="020B0500000000000000" pitchFamily="34" charset="0"/>
                <a:cs typeface="NewCentury-Narrow" panose="020B0500000000000000" pitchFamily="34" charset="0"/>
              </a:rPr>
              <a:t>khảo</a:t>
            </a:r>
            <a:endParaRPr lang="en-US"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1">
            <a:extLst>
              <a:ext uri="{FF2B5EF4-FFF2-40B4-BE49-F238E27FC236}">
                <a16:creationId xmlns:a16="http://schemas.microsoft.com/office/drawing/2014/main" id="{18561E48-06D4-DA6B-F4AD-C683E41F7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pic>
        <p:nvPicPr>
          <p:cNvPr id="3" name="Picture 2" descr="C:\Users\QUOC HUY\Desktop\Logo_Đại_học_FPT.png">
            <a:extLst>
              <a:ext uri="{FF2B5EF4-FFF2-40B4-BE49-F238E27FC236}">
                <a16:creationId xmlns:a16="http://schemas.microsoft.com/office/drawing/2014/main" id="{169D3A67-0D54-3BB2-D0A1-5235B57712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881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prstTxWarp prst="textChevron">
              <a:avLst/>
            </a:prstTxWarp>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44884" cy="83967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9" descr="Books On Shelf">
                <a:extLst>
                  <a:ext uri="{FF2B5EF4-FFF2-40B4-BE49-F238E27FC236}">
                    <a16:creationId xmlns:a16="http://schemas.microsoft.com/office/drawing/2014/main" id="{711EA313-52C7-4829-9364-C82F3A677580}"/>
                  </a:ext>
                </a:extLst>
              </p:cNvPr>
              <p:cNvGraphicFramePr>
                <a:graphicFrameLocks noChangeAspect="1"/>
              </p:cNvGraphicFramePr>
              <p:nvPr/>
            </p:nvGraphicFramePr>
            <p:xfrm>
              <a:off x="344048" y="4371665"/>
              <a:ext cx="3142498" cy="2018817"/>
            </p:xfrm>
            <a:graphic>
              <a:graphicData uri="http://schemas.microsoft.com/office/drawing/2017/model3d">
                <am3d:model3d r:embed="rId4">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5"/>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Books On Shelf">
                <a:extLst>
                  <a:ext uri="{FF2B5EF4-FFF2-40B4-BE49-F238E27FC236}">
                    <a16:creationId xmlns:a16="http://schemas.microsoft.com/office/drawing/2014/main" id="{711EA313-52C7-4829-9364-C82F3A677580}"/>
                  </a:ext>
                </a:extLst>
              </p:cNvPr>
              <p:cNvPicPr>
                <a:picLocks noGrp="1" noRot="1" noChangeAspect="1" noMove="1" noResize="1" noEditPoints="1" noAdjustHandles="1" noChangeArrowheads="1" noChangeShapeType="1" noCrop="1"/>
              </p:cNvPicPr>
              <p:nvPr/>
            </p:nvPicPr>
            <p:blipFill>
              <a:blip r:embed="rId5"/>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1" name="Rectangle: Rounded Corners 10">
            <a:extLst>
              <a:ext uri="{FF2B5EF4-FFF2-40B4-BE49-F238E27FC236}">
                <a16:creationId xmlns:a16="http://schemas.microsoft.com/office/drawing/2014/main" id="{B2AFC62F-0B99-92D0-E359-3EEB400E9F75}"/>
              </a:ext>
            </a:extLst>
          </p:cNvPr>
          <p:cNvSpPr/>
          <p:nvPr/>
        </p:nvSpPr>
        <p:spPr>
          <a:xfrm>
            <a:off x="1" y="963827"/>
            <a:ext cx="12191999" cy="4695568"/>
          </a:xfrm>
          <a:prstGeom prst="roundRect">
            <a:avLst/>
          </a:prstGeom>
          <a:solidFill>
            <a:schemeClr val="accent2">
              <a:lumMod val="40000"/>
              <a:lumOff val="60000"/>
              <a:alpha val="4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140;p28">
            <a:extLst>
              <a:ext uri="{FF2B5EF4-FFF2-40B4-BE49-F238E27FC236}">
                <a16:creationId xmlns:a16="http://schemas.microsoft.com/office/drawing/2014/main" id="{C56CFDFA-D469-B188-AEB6-465C1B5C9031}"/>
              </a:ext>
            </a:extLst>
          </p:cNvPr>
          <p:cNvSpPr txBox="1">
            <a:spLocks/>
          </p:cNvSpPr>
          <p:nvPr/>
        </p:nvSpPr>
        <p:spPr>
          <a:xfrm>
            <a:off x="3546389" y="2669061"/>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r>
              <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rPr>
              <a:t>6.2. Tư tưởng Hồ Chí Minh về </a:t>
            </a:r>
            <a:r>
              <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đạo đức</a:t>
            </a: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1000" t="-17000" b="-35000"/>
          </a:stretch>
        </a:blipFill>
        <a:effectLst/>
      </p:bgPr>
    </p:bg>
    <p:spTree>
      <p:nvGrpSpPr>
        <p:cNvPr id="1" name="Shape 665"/>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D443EAE-40A8-6912-B1F8-D0EAD4159BAE}"/>
              </a:ext>
            </a:extLst>
          </p:cNvPr>
          <p:cNvSpPr/>
          <p:nvPr/>
        </p:nvSpPr>
        <p:spPr>
          <a:xfrm>
            <a:off x="654909" y="409984"/>
            <a:ext cx="10886302" cy="6176166"/>
          </a:xfrm>
          <a:prstGeom prst="roundRect">
            <a:avLst>
              <a:gd name="adj" fmla="val 2571"/>
            </a:avLst>
          </a:prstGeom>
          <a:solidFill>
            <a:schemeClr val="accent2">
              <a:lumMod val="20000"/>
              <a:lumOff val="80000"/>
              <a:alpha val="2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66;p52">
            <a:extLst>
              <a:ext uri="{FF2B5EF4-FFF2-40B4-BE49-F238E27FC236}">
                <a16:creationId xmlns:a16="http://schemas.microsoft.com/office/drawing/2014/main" id="{7FB46B97-2FAD-6731-2885-8AA672407D63}"/>
              </a:ext>
            </a:extLst>
          </p:cNvPr>
          <p:cNvSpPr txBox="1">
            <a:spLocks/>
          </p:cNvSpPr>
          <p:nvPr/>
        </p:nvSpPr>
        <p:spPr>
          <a:xfrm>
            <a:off x="742777" y="319338"/>
            <a:ext cx="4459418" cy="1316642"/>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fontAlgn="base">
              <a:lnSpc>
                <a:spcPct val="120000"/>
              </a:lnSpc>
              <a:spcBef>
                <a:spcPts val="0"/>
              </a:spcBef>
              <a:spcAft>
                <a:spcPts val="500"/>
              </a:spcAft>
              <a:buClr>
                <a:srgbClr val="000000"/>
              </a:buClr>
              <a:buSzPts val="1200"/>
              <a:tabLst>
                <a:tab pos="168275" algn="l"/>
              </a:tabLst>
            </a:pPr>
            <a:r>
              <a:rPr lang="vi-VN" sz="2400" spc="-15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6.2.1 Đạo đức là gốc là nền tảng tinh thần của xã hội, của người cách mạng</a:t>
            </a:r>
            <a:endParaRPr lang="vi-VN" sz="2400" spc="-15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7" name="Picture 16" descr="C:\Users\QUOC HUY\Desktop\Logo_Đại_học_FPT.png">
            <a:extLst>
              <a:ext uri="{FF2B5EF4-FFF2-40B4-BE49-F238E27FC236}">
                <a16:creationId xmlns:a16="http://schemas.microsoft.com/office/drawing/2014/main" id="{1AC2BE90-C8A2-B12C-385E-DB78CFA0D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B4FB46-DEFE-4A05-B4CB-E6F6693E9264}"/>
              </a:ext>
            </a:extLst>
          </p:cNvPr>
          <p:cNvSpPr txBox="1"/>
          <p:nvPr/>
        </p:nvSpPr>
        <p:spPr>
          <a:xfrm>
            <a:off x="1148720" y="1995259"/>
            <a:ext cx="4770165" cy="120032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a:solidFill>
                  <a:srgbClr val="00B0F0"/>
                </a:solidFill>
                <a:effectLst/>
                <a:latin typeface="Calibri" panose="020F0502020204030204" pitchFamily="34" charset="0"/>
                <a:ea typeface="Calibri" panose="020F0502020204030204" pitchFamily="34" charset="0"/>
                <a:cs typeface="Calibri" panose="020F0502020204030204" pitchFamily="34" charset="0"/>
              </a:rPr>
              <a:t>●</a:t>
            </a:r>
            <a:r>
              <a:rPr lang="en-US" sz="240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a:solidFill>
                  <a:schemeClr val="tx1">
                    <a:lumMod val="95000"/>
                    <a:lumOff val="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Đ</a:t>
            </a:r>
            <a:r>
              <a:rPr lang="vi-VN" sz="2400">
                <a:solidFill>
                  <a:schemeClr val="tx1">
                    <a:lumMod val="95000"/>
                    <a:lumOff val="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ạo đức là gốc, là nền tảng, là sức mạnh, là tiêu chuẩn hàng đầu của người cách mạng.</a:t>
            </a:r>
            <a:endPar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TextBox 2">
            <a:extLst>
              <a:ext uri="{FF2B5EF4-FFF2-40B4-BE49-F238E27FC236}">
                <a16:creationId xmlns:a16="http://schemas.microsoft.com/office/drawing/2014/main" id="{603CAF76-5A92-7CE8-2821-A4C1FBE5F1A9}"/>
              </a:ext>
            </a:extLst>
          </p:cNvPr>
          <p:cNvSpPr txBox="1"/>
          <p:nvPr/>
        </p:nvSpPr>
        <p:spPr>
          <a:xfrm>
            <a:off x="1136363" y="3249454"/>
            <a:ext cx="5425075" cy="120032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a:solidFill>
                  <a:srgbClr val="00B0F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chemeClr val="tx1">
                    <a:lumMod val="95000"/>
                    <a:lumOff val="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Đạo đức trở thành nhân tố quyết định của sự thành bại của mọi công việc, phẩm chất mỗi con người. </a:t>
            </a:r>
            <a:endPar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Box 4">
            <a:extLst>
              <a:ext uri="{FF2B5EF4-FFF2-40B4-BE49-F238E27FC236}">
                <a16:creationId xmlns:a16="http://schemas.microsoft.com/office/drawing/2014/main" id="{DC33F173-424D-528C-A69F-DDD8943579A4}"/>
              </a:ext>
            </a:extLst>
          </p:cNvPr>
          <p:cNvSpPr txBox="1"/>
          <p:nvPr/>
        </p:nvSpPr>
        <p:spPr>
          <a:xfrm>
            <a:off x="1124006" y="4446253"/>
            <a:ext cx="8563691"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a:solidFill>
                  <a:srgbClr val="00B0F0"/>
                </a:solidFill>
                <a:effectLst/>
                <a:latin typeface="Calibri" panose="020F0502020204030204" pitchFamily="34" charset="0"/>
                <a:ea typeface="Calibri" panose="020F0502020204030204" pitchFamily="34" charset="0"/>
                <a:cs typeface="Calibri" panose="020F0502020204030204" pitchFamily="34" charset="0"/>
              </a:rPr>
              <a:t>● </a:t>
            </a:r>
            <a:r>
              <a:rPr lang="en-US" sz="2400">
                <a:solidFill>
                  <a:schemeClr val="tx1">
                    <a:lumMod val="95000"/>
                    <a:lumOff val="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Đ</a:t>
            </a:r>
            <a:r>
              <a:rPr lang="vi-VN" sz="2400">
                <a:solidFill>
                  <a:schemeClr val="tx1">
                    <a:lumMod val="95000"/>
                    <a:lumOff val="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ạo đức còn th</a:t>
            </a:r>
            <a:r>
              <a:rPr lang="en-US" sz="2400">
                <a:solidFill>
                  <a:schemeClr val="tx1">
                    <a:lumMod val="95000"/>
                    <a:lumOff val="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ể</a:t>
            </a:r>
            <a:r>
              <a:rPr lang="vi-VN" sz="2400">
                <a:solidFill>
                  <a:schemeClr val="tx1">
                    <a:lumMod val="95000"/>
                    <a:lumOff val="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 hiện là thước đo lòng cao thượng của con người. </a:t>
            </a:r>
            <a:endPar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26AC8F6E-8A27-EDDE-98FE-BB2CE9AECEC4}"/>
              </a:ext>
            </a:extLst>
          </p:cNvPr>
          <p:cNvSpPr txBox="1"/>
          <p:nvPr/>
        </p:nvSpPr>
        <p:spPr>
          <a:xfrm>
            <a:off x="1099293" y="5025202"/>
            <a:ext cx="9107388" cy="83099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Clr>
                <a:srgbClr val="5A3015"/>
              </a:buClr>
              <a:buSzPts val="1800"/>
            </a:pPr>
            <a:r>
              <a:rPr lang="en-US" sz="2400">
                <a:solidFill>
                  <a:srgbClr val="00B0F0"/>
                </a:solidFill>
                <a:effectLst/>
                <a:latin typeface="Calibri" panose="020F0502020204030204" pitchFamily="34" charset="0"/>
                <a:ea typeface="Calibri" panose="020F0502020204030204" pitchFamily="34" charset="0"/>
                <a:cs typeface="Calibri" panose="020F0502020204030204" pitchFamily="34" charset="0"/>
              </a:rPr>
              <a:t>● </a:t>
            </a:r>
            <a:r>
              <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Đạo đức l</a:t>
            </a:r>
            <a:r>
              <a:rPr lang="vi-VN"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à nền tảng tinh thần của con người, giúp cho con người vững vàng trước mọi khó khăn, thử thách</a:t>
            </a:r>
            <a:endParaRPr lang="vi-VN"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p:txBody>
      </p:sp>
      <p:sp>
        <p:nvSpPr>
          <p:cNvPr id="9" name="TextBox 8">
            <a:extLst>
              <a:ext uri="{FF2B5EF4-FFF2-40B4-BE49-F238E27FC236}">
                <a16:creationId xmlns:a16="http://schemas.microsoft.com/office/drawing/2014/main" id="{AADB29D6-D1EC-323C-1B90-CC46F5B1A83B}"/>
              </a:ext>
            </a:extLst>
          </p:cNvPr>
          <p:cNvSpPr txBox="1"/>
          <p:nvPr/>
        </p:nvSpPr>
        <p:spPr>
          <a:xfrm>
            <a:off x="1099291" y="5964255"/>
            <a:ext cx="7760503" cy="46544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61913" indent="-61913">
              <a:lnSpc>
                <a:spcPct val="107000"/>
              </a:lnSpc>
              <a:buClr>
                <a:srgbClr val="5A3015"/>
              </a:buClr>
              <a:buSzPts val="1800"/>
            </a:pPr>
            <a:r>
              <a:rPr lang="en-US" sz="2400">
                <a:solidFill>
                  <a:srgbClr val="00B0F0"/>
                </a:solidFill>
                <a:effectLst/>
                <a:latin typeface="Calibri" panose="020F0502020204030204" pitchFamily="34" charset="0"/>
                <a:ea typeface="Calibri" panose="020F0502020204030204" pitchFamily="34" charset="0"/>
                <a:cs typeface="Calibri" panose="020F0502020204030204" pitchFamily="34" charset="0"/>
              </a:rPr>
              <a:t>● </a:t>
            </a:r>
            <a:r>
              <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Đạo đức là nhân tố tạo nên sức hấp dẫn của chủ nghĩa xã hội</a:t>
            </a:r>
            <a:endParaRPr lang="en-US" sz="24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Poppins"/>
            </a:endParaRPr>
          </a:p>
        </p:txBody>
      </p:sp>
      <p:sp>
        <p:nvSpPr>
          <p:cNvPr id="11" name="TextBox 10">
            <a:extLst>
              <a:ext uri="{FF2B5EF4-FFF2-40B4-BE49-F238E27FC236}">
                <a16:creationId xmlns:a16="http://schemas.microsoft.com/office/drawing/2014/main" id="{A3723F05-EBBA-2EAC-BEA6-F164380D04C5}"/>
              </a:ext>
            </a:extLst>
          </p:cNvPr>
          <p:cNvSpPr txBox="1"/>
          <p:nvPr/>
        </p:nvSpPr>
        <p:spPr>
          <a:xfrm>
            <a:off x="1413765" y="1434919"/>
            <a:ext cx="3457937"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vi-VN" sz="2400">
                <a:solidFill>
                  <a:schemeClr val="tx1">
                    <a:lumMod val="95000"/>
                    <a:lumOff val="5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Hồ Chí Minh khẳng định:</a:t>
            </a:r>
            <a:endParaRPr lang="vi-VN" sz="24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sym typeface="Overpas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5" grpId="0"/>
      <p:bldP spid="7"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45000"/>
          </a:schemeClr>
        </a:solidFill>
        <a:effectLst/>
      </p:bgPr>
    </p:bg>
    <p:spTree>
      <p:nvGrpSpPr>
        <p:cNvPr id="1" name="Shape 715"/>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22C00A-B385-66B4-37EC-4B39FB612C23}"/>
              </a:ext>
            </a:extLst>
          </p:cNvPr>
          <p:cNvSpPr/>
          <p:nvPr/>
        </p:nvSpPr>
        <p:spPr>
          <a:xfrm>
            <a:off x="0" y="679623"/>
            <a:ext cx="12047838" cy="5165124"/>
          </a:xfrm>
          <a:prstGeom prst="roundRect">
            <a:avLst>
              <a:gd name="adj" fmla="val 2931"/>
            </a:avLst>
          </a:prstGeom>
          <a:solidFill>
            <a:schemeClr val="accent2">
              <a:lumMod val="20000"/>
              <a:lumOff val="80000"/>
              <a:alpha val="6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BEF5A1C-DC48-2404-E304-41E56E80143B}"/>
              </a:ext>
            </a:extLst>
          </p:cNvPr>
          <p:cNvSpPr txBox="1"/>
          <p:nvPr/>
        </p:nvSpPr>
        <p:spPr>
          <a:xfrm>
            <a:off x="5351245" y="1512859"/>
            <a:ext cx="5968313" cy="3498650"/>
          </a:xfrm>
          <a:prstGeom prst="rect">
            <a:avLst/>
          </a:prstGeom>
          <a:noFill/>
        </p:spPr>
        <p:txBody>
          <a:bodyPr wrap="square" anchor="ctr">
            <a:spAutoFit/>
          </a:bodyPr>
          <a:lstStyle/>
          <a:p>
            <a:pPr marL="519113" lvl="1" algn="just">
              <a:lnSpc>
                <a:spcPct val="150000"/>
              </a:lnSpc>
              <a:buClr>
                <a:srgbClr val="5A3015"/>
              </a:buClr>
              <a:buSzPts val="1400"/>
            </a:pPr>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Đức và tài, hồng và chuyên, phẩm chất và năng lực phải thống nhất làm một</a:t>
            </a:r>
            <a:endParaRPr lang="en-US" sz="1467">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Poppins"/>
            </a:endParaRPr>
          </a:p>
          <a:p>
            <a:pPr marL="519113" lvl="1" algn="just">
              <a:lnSpc>
                <a:spcPct val="150000"/>
              </a:lnSpc>
              <a:buClr>
                <a:srgbClr val="5A3015"/>
              </a:buClr>
              <a:buSzPts val="1400"/>
            </a:pPr>
            <a:endParaRPr lang="en-US" sz="7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Lobster"/>
            </a:endParaRPr>
          </a:p>
          <a:p>
            <a:pPr marL="519113" lvl="1" algn="just">
              <a:lnSpc>
                <a:spcPct val="150000"/>
              </a:lnSpc>
              <a:buClr>
                <a:srgbClr val="5A3015"/>
              </a:buClr>
              <a:buSzPts val="1400"/>
            </a:pPr>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Trong đó: đức là gốc của tài, hồng là gốc của chuyên, phẩm chất là gốc của năng lực. Tài là thể hiện cụ thể của đức trong hiệu quả hành động</a:t>
            </a:r>
            <a:endParaRPr lang="vi-VN" sz="1467">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Poppins"/>
            </a:endParaRPr>
          </a:p>
        </p:txBody>
      </p:sp>
      <p:pic>
        <p:nvPicPr>
          <p:cNvPr id="2" name="Picture 1" descr="C:\Users\QUOC HUY\Desktop\Logo_Đại_học_FPT.png">
            <a:extLst>
              <a:ext uri="{FF2B5EF4-FFF2-40B4-BE49-F238E27FC236}">
                <a16:creationId xmlns:a16="http://schemas.microsoft.com/office/drawing/2014/main" id="{83D66F4D-9B10-060A-3871-918F44E1C1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4EE25EA8-FC9A-FF6D-2832-31D70EE43080}"/>
              </a:ext>
            </a:extLst>
          </p:cNvPr>
          <p:cNvSpPr/>
          <p:nvPr/>
        </p:nvSpPr>
        <p:spPr>
          <a:xfrm>
            <a:off x="609186" y="1013253"/>
            <a:ext cx="4391596" cy="3166297"/>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20000"/>
              </a:lnSpc>
              <a:spcBef>
                <a:spcPts val="0"/>
              </a:spcBef>
              <a:spcAft>
                <a:spcPts val="500"/>
              </a:spcAft>
            </a:pPr>
            <a:endParaRPr lang="en-US" sz="18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EA07412A-883E-9025-E445-45F70A762AEC}"/>
              </a:ext>
            </a:extLst>
          </p:cNvPr>
          <p:cNvSpPr txBox="1"/>
          <p:nvPr/>
        </p:nvSpPr>
        <p:spPr>
          <a:xfrm>
            <a:off x="1863993" y="1506939"/>
            <a:ext cx="2794500" cy="2028697"/>
          </a:xfrm>
          <a:prstGeom prst="rect">
            <a:avLst/>
          </a:prstGeom>
          <a:noFill/>
        </p:spPr>
        <p:txBody>
          <a:bodyPr wrap="square">
            <a:spAutoFit/>
          </a:bodyPr>
          <a:lstStyle/>
          <a:p>
            <a:pPr marL="152396" algn="just">
              <a:lnSpc>
                <a:spcPct val="107000"/>
              </a:lnSpc>
              <a:buClr>
                <a:srgbClr val="5A3015"/>
              </a:buClr>
              <a:buSzPts val="1800"/>
            </a:pPr>
            <a:r>
              <a:rPr lang="vi-VN" sz="24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sym typeface="Lobster"/>
              </a:rPr>
              <a:t>Tư tưởng đạo đức Hồ Chí Minh là đạo đức trong hành động, lấy hiệu quả thực tế làm thước đo, cho nên: </a:t>
            </a:r>
            <a:endParaRPr lang="vi-VN" sz="24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6" name="Google Shape;192;p31">
            <a:extLst>
              <a:ext uri="{FF2B5EF4-FFF2-40B4-BE49-F238E27FC236}">
                <a16:creationId xmlns:a16="http://schemas.microsoft.com/office/drawing/2014/main" id="{4DD66BDB-7BFC-DD83-23BB-1A76312F763B}"/>
              </a:ext>
            </a:extLst>
          </p:cNvPr>
          <p:cNvPicPr preferRelativeResize="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458192"/>
            <a:ext cx="12192000" cy="731619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7" name="Diagram 6">
            <a:extLst>
              <a:ext uri="{FF2B5EF4-FFF2-40B4-BE49-F238E27FC236}">
                <a16:creationId xmlns:a16="http://schemas.microsoft.com/office/drawing/2014/main" id="{880C683E-B646-9F6A-7916-B33E58DCFEDB}"/>
              </a:ext>
            </a:extLst>
          </p:cNvPr>
          <p:cNvGraphicFramePr/>
          <p:nvPr>
            <p:extLst>
              <p:ext uri="{D42A27DB-BD31-4B8C-83A1-F6EECF244321}">
                <p14:modId xmlns:p14="http://schemas.microsoft.com/office/powerpoint/2010/main" val="2633760374"/>
              </p:ext>
            </p:extLst>
          </p:nvPr>
        </p:nvGraphicFramePr>
        <p:xfrm>
          <a:off x="1280098" y="160637"/>
          <a:ext cx="11655707" cy="66103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Google Shape;735;p59"/>
          <p:cNvSpPr txBox="1">
            <a:spLocks/>
          </p:cNvSpPr>
          <p:nvPr/>
        </p:nvSpPr>
        <p:spPr>
          <a:xfrm>
            <a:off x="846142" y="160637"/>
            <a:ext cx="5017465" cy="1146831"/>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000000"/>
              </a:buClr>
            </a:pPr>
            <a:r>
              <a:rPr lang="en-US" sz="2667"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Lobster"/>
              </a:rPr>
              <a:t>6.2.2 Quan điểm về những chuẩn mực đạo đức cách mạng </a:t>
            </a:r>
          </a:p>
        </p:txBody>
      </p:sp>
      <p:pic>
        <p:nvPicPr>
          <p:cNvPr id="9" name="Picture 8" descr="C:\Users\QUOC HUY\Desktop\Logo_Đại_học_FPT.png">
            <a:extLst>
              <a:ext uri="{FF2B5EF4-FFF2-40B4-BE49-F238E27FC236}">
                <a16:creationId xmlns:a16="http://schemas.microsoft.com/office/drawing/2014/main" id="{19F97522-068E-3F3F-DFB2-3A32A34655B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34749" y="-321281"/>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76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350050-3105-C767-8CFD-2F738BAC4788}"/>
              </a:ext>
            </a:extLst>
          </p:cNvPr>
          <p:cNvSpPr/>
          <p:nvPr/>
        </p:nvSpPr>
        <p:spPr>
          <a:xfrm>
            <a:off x="-63659" y="1020797"/>
            <a:ext cx="11083636" cy="5609289"/>
          </a:xfrm>
          <a:prstGeom prst="roundRect">
            <a:avLst>
              <a:gd name="adj" fmla="val 4885"/>
            </a:avLst>
          </a:prstGeom>
          <a:solidFill>
            <a:schemeClr val="accent2">
              <a:lumMod val="40000"/>
              <a:lumOff val="60000"/>
              <a:alpha val="5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8340C2B-299F-9B6C-FDC7-0A746AA31D37}"/>
              </a:ext>
            </a:extLst>
          </p:cNvPr>
          <p:cNvSpPr/>
          <p:nvPr/>
        </p:nvSpPr>
        <p:spPr>
          <a:xfrm>
            <a:off x="942611" y="1242752"/>
            <a:ext cx="4391596" cy="3166297"/>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20000"/>
              </a:lnSpc>
              <a:spcBef>
                <a:spcPts val="0"/>
              </a:spcBef>
              <a:spcAft>
                <a:spcPts val="500"/>
              </a:spcAft>
            </a:pPr>
            <a:endParaRPr lang="en-US" sz="18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Box 4">
            <a:extLst>
              <a:ext uri="{FF2B5EF4-FFF2-40B4-BE49-F238E27FC236}">
                <a16:creationId xmlns:a16="http://schemas.microsoft.com/office/drawing/2014/main" id="{747FB3EB-1A16-2D81-5A6A-86DC02CBB243}"/>
              </a:ext>
            </a:extLst>
          </p:cNvPr>
          <p:cNvSpPr txBox="1"/>
          <p:nvPr/>
        </p:nvSpPr>
        <p:spPr>
          <a:xfrm>
            <a:off x="2109094" y="1687832"/>
            <a:ext cx="3225113" cy="227613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R="0" algn="ctr">
              <a:lnSpc>
                <a:spcPct val="120000"/>
              </a:lnSpc>
              <a:spcBef>
                <a:spcPts val="0"/>
              </a:spcBef>
              <a:spcAft>
                <a:spcPts val="500"/>
              </a:spcAft>
            </a:pPr>
            <a:r>
              <a:rPr lang="en-US"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Trung với nước, hiếu với dân là phẩm chất đạo đức bao trùm quan trọng nhất và chi phối các phẩm chất khác.</a:t>
            </a:r>
            <a:endParaRPr lang="en-US"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7" name="TextBox 6">
            <a:extLst>
              <a:ext uri="{FF2B5EF4-FFF2-40B4-BE49-F238E27FC236}">
                <a16:creationId xmlns:a16="http://schemas.microsoft.com/office/drawing/2014/main" id="{B40CAEEB-EAE1-9CE9-EB29-3A5112F32218}"/>
              </a:ext>
            </a:extLst>
          </p:cNvPr>
          <p:cNvSpPr txBox="1"/>
          <p:nvPr/>
        </p:nvSpPr>
        <p:spPr>
          <a:xfrm>
            <a:off x="5795319" y="1104379"/>
            <a:ext cx="6005384" cy="1569660"/>
          </a:xfrm>
          <a:prstGeom prst="rect">
            <a:avLst/>
          </a:prstGeom>
          <a:noFill/>
        </p:spPr>
        <p:txBody>
          <a:bodyPr wrap="square">
            <a:spAutoFit/>
          </a:bodyPr>
          <a:lstStyle/>
          <a:p>
            <a:pPr algn="just"/>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a:t>
            </a:r>
            <a:r>
              <a:rPr lang="en-US" sz="24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Trung và hiếu là những khái niệm đạo đức cũ phản ánh mối quan hệ lớn nhất và cũng là phẩm chất bao trùm nhất: “Trung với vua, hiếu với cha mẹ”.</a:t>
            </a:r>
            <a:endParaRPr lang="en-US"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TextBox 8">
            <a:extLst>
              <a:ext uri="{FF2B5EF4-FFF2-40B4-BE49-F238E27FC236}">
                <a16:creationId xmlns:a16="http://schemas.microsoft.com/office/drawing/2014/main" id="{521E61C5-FF3C-5D7D-B7E3-718549EE076A}"/>
              </a:ext>
            </a:extLst>
          </p:cNvPr>
          <p:cNvSpPr txBox="1"/>
          <p:nvPr/>
        </p:nvSpPr>
        <p:spPr>
          <a:xfrm>
            <a:off x="5795319" y="3066448"/>
            <a:ext cx="6005384" cy="2677656"/>
          </a:xfrm>
          <a:prstGeom prst="rect">
            <a:avLst/>
          </a:prstGeom>
          <a:noFill/>
        </p:spPr>
        <p:txBody>
          <a:bodyPr wrap="square">
            <a:spAutoFit/>
          </a:bodyPr>
          <a:lstStyle/>
          <a:p>
            <a:pPr algn="just"/>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Trung với nước, là phải yêu nước, tuyệt đối trung thành với Tổ quốc,suốt đời phấn đấu cho Đảng, cho cách mạng, phải làm cho “dân giàu, nước mạnh”. Hiếu với dân, là phải thương dân, tin dân, thân dân, học hỏi dân, lấy trí tuệ ủ dân, kính trọng dân, lấy dân làm gấc, “hết lủng hết sức phục vụ nhân dân. </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1" name="Picture 10" descr="C:\Users\QUOC HUY\Desktop\Logo_Đại_học_FPT.png">
            <a:extLst>
              <a:ext uri="{FF2B5EF4-FFF2-40B4-BE49-F238E27FC236}">
                <a16:creationId xmlns:a16="http://schemas.microsoft.com/office/drawing/2014/main" id="{43B5817B-B5DF-DE0D-21B3-E57288ED34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57B29C2E-B110-D2E4-B4FA-A74AB9092890}"/>
              </a:ext>
            </a:extLst>
          </p:cNvPr>
          <p:cNvSpPr/>
          <p:nvPr/>
        </p:nvSpPr>
        <p:spPr>
          <a:xfrm>
            <a:off x="-224670" y="122550"/>
            <a:ext cx="2794868" cy="1805104"/>
          </a:xfrm>
          <a:prstGeom prst="roundRect">
            <a:avLst>
              <a:gd name="adj" fmla="val 4885"/>
            </a:avLst>
          </a:prstGeom>
          <a:solidFill>
            <a:srgbClr val="00B0F0">
              <a:alpha val="43000"/>
            </a:srgb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DDDDED2-5E78-DB5E-F025-D7A65E7AE954}"/>
              </a:ext>
            </a:extLst>
          </p:cNvPr>
          <p:cNvSpPr txBox="1"/>
          <p:nvPr/>
        </p:nvSpPr>
        <p:spPr>
          <a:xfrm>
            <a:off x="617027" y="365687"/>
            <a:ext cx="1682762" cy="1200329"/>
          </a:xfrm>
          <a:prstGeom prst="rect">
            <a:avLst/>
          </a:prstGeom>
          <a:noFill/>
        </p:spPr>
        <p:txBody>
          <a:bodyPr wrap="square">
            <a:spAutoFit/>
          </a:bodyPr>
          <a:lstStyle/>
          <a:p>
            <a:r>
              <a:rPr lang="en-US" sz="2400" b="1" i="1">
                <a:solidFill>
                  <a:srgbClr val="FFFF00"/>
                </a:solidFill>
                <a:effectLst/>
                <a:latin typeface="NewCentury-Narrow" panose="020B0500000000000000" pitchFamily="34" charset="0"/>
                <a:ea typeface="NewCentury-Narrow" panose="020B0500000000000000" pitchFamily="34" charset="0"/>
                <a:cs typeface="NewCentury-Narrow" panose="020B0500000000000000" pitchFamily="34" charset="0"/>
              </a:rPr>
              <a:t>a. </a:t>
            </a:r>
            <a:r>
              <a:rPr lang="vi-VN" sz="2400" b="1" i="1">
                <a:solidFill>
                  <a:srgbClr val="FFFF00"/>
                </a:solidFill>
                <a:effectLst/>
                <a:latin typeface="NewCentury-Narrow" panose="020B0500000000000000" pitchFamily="34" charset="0"/>
                <a:ea typeface="NewCentury-Narrow" panose="020B0500000000000000" pitchFamily="34" charset="0"/>
                <a:cs typeface="NewCentury-Narrow" panose="020B0500000000000000" pitchFamily="34" charset="0"/>
              </a:rPr>
              <a:t>Trung với nước, hiếu với </a:t>
            </a:r>
            <a:r>
              <a:rPr lang="en-US" sz="2400" b="1" i="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dân</a:t>
            </a:r>
            <a:endParaRPr lang="en-US" sz="24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243084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a:extLst>
            <a:ext uri="{FF2B5EF4-FFF2-40B4-BE49-F238E27FC236}">
              <a16:creationId xmlns:a16="http://schemas.microsoft.com/office/drawing/2014/main" id="{16276C87-B17E-71C8-DC09-E6BF602E700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4382A2E-044A-D44F-F2FC-B3FEF6E7C0EA}"/>
              </a:ext>
            </a:extLst>
          </p:cNvPr>
          <p:cNvSpPr/>
          <p:nvPr/>
        </p:nvSpPr>
        <p:spPr>
          <a:xfrm>
            <a:off x="0" y="983728"/>
            <a:ext cx="11083636" cy="5609289"/>
          </a:xfrm>
          <a:prstGeom prst="roundRect">
            <a:avLst>
              <a:gd name="adj" fmla="val 4885"/>
            </a:avLst>
          </a:prstGeom>
          <a:solidFill>
            <a:schemeClr val="accent2">
              <a:lumMod val="40000"/>
              <a:lumOff val="60000"/>
              <a:alpha val="53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7792700-0DAE-00BA-8295-D07301C72966}"/>
              </a:ext>
            </a:extLst>
          </p:cNvPr>
          <p:cNvSpPr/>
          <p:nvPr/>
        </p:nvSpPr>
        <p:spPr>
          <a:xfrm>
            <a:off x="876966" y="1222163"/>
            <a:ext cx="4391596" cy="3166297"/>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lnSpc>
                <a:spcPct val="120000"/>
              </a:lnSpc>
              <a:spcBef>
                <a:spcPts val="0"/>
              </a:spcBef>
              <a:spcAft>
                <a:spcPts val="500"/>
              </a:spcAft>
            </a:pPr>
            <a:endParaRPr lang="en-US" sz="18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Box 4">
            <a:extLst>
              <a:ext uri="{FF2B5EF4-FFF2-40B4-BE49-F238E27FC236}">
                <a16:creationId xmlns:a16="http://schemas.microsoft.com/office/drawing/2014/main" id="{078B934B-B300-9514-5919-3376C8F60BA0}"/>
              </a:ext>
            </a:extLst>
          </p:cNvPr>
          <p:cNvSpPr txBox="1"/>
          <p:nvPr/>
        </p:nvSpPr>
        <p:spPr>
          <a:xfrm>
            <a:off x="1717589" y="1605461"/>
            <a:ext cx="3526259" cy="230832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Cần, kiệm, liêm, chính, chí công vô tư là nội dung cốt lõi của đạo đức cách mạng, đó Là phẩm chất đạo đức gắn liền với hoạt động hằng ngày của mồi người. </a:t>
            </a:r>
            <a:endParaRPr lang="en-US" sz="240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7" name="TextBox 6">
            <a:extLst>
              <a:ext uri="{FF2B5EF4-FFF2-40B4-BE49-F238E27FC236}">
                <a16:creationId xmlns:a16="http://schemas.microsoft.com/office/drawing/2014/main" id="{3D4E4ACD-9102-F404-2BEB-1366B9FC1566}"/>
              </a:ext>
            </a:extLst>
          </p:cNvPr>
          <p:cNvSpPr txBox="1"/>
          <p:nvPr/>
        </p:nvSpPr>
        <p:spPr>
          <a:xfrm>
            <a:off x="5795319" y="1265020"/>
            <a:ext cx="6005384" cy="1569660"/>
          </a:xfrm>
          <a:prstGeom prst="rect">
            <a:avLst/>
          </a:prstGeom>
          <a:noFill/>
        </p:spPr>
        <p:txBody>
          <a:bodyPr wrap="square">
            <a:spAutoFit/>
          </a:bodyPr>
          <a:lstStyle/>
          <a:p>
            <a:pPr algn="just"/>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a:t>
            </a:r>
            <a:r>
              <a:rPr lang="en-US" sz="24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Cần, kiệm, liêm, chính, chí công vô tư là nội dung cốt lõi của đạo đức cách mạng, đó Là phẩm chất đạo đức gắn liền với hoạt động hằng ngày của mồi người. </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TextBox 8">
            <a:extLst>
              <a:ext uri="{FF2B5EF4-FFF2-40B4-BE49-F238E27FC236}">
                <a16:creationId xmlns:a16="http://schemas.microsoft.com/office/drawing/2014/main" id="{DA2B6EA8-57B7-BD65-D930-8513C27EC0A2}"/>
              </a:ext>
            </a:extLst>
          </p:cNvPr>
          <p:cNvSpPr txBox="1"/>
          <p:nvPr/>
        </p:nvSpPr>
        <p:spPr>
          <a:xfrm>
            <a:off x="5858978" y="3227089"/>
            <a:ext cx="6005384" cy="1569660"/>
          </a:xfrm>
          <a:prstGeom prst="rect">
            <a:avLst/>
          </a:prstGeom>
          <a:noFill/>
        </p:spPr>
        <p:txBody>
          <a:bodyPr wrap="square">
            <a:spAutoFit/>
          </a:bodyPr>
          <a:lstStyle/>
          <a:p>
            <a:pPr algn="just"/>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Hồ Chí Minh quan niệm: “Một dân tộc biết cần, kiệm, biết liêm, là một dân tộc giàu về vật chất, mạnh về tinh thần, là một dân tộc văn minh tiến bộ”</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1" name="Rectangle: Rounded Corners 10">
            <a:extLst>
              <a:ext uri="{FF2B5EF4-FFF2-40B4-BE49-F238E27FC236}">
                <a16:creationId xmlns:a16="http://schemas.microsoft.com/office/drawing/2014/main" id="{EBD30592-6EB0-D38F-B613-E04AB4A4341D}"/>
              </a:ext>
            </a:extLst>
          </p:cNvPr>
          <p:cNvSpPr/>
          <p:nvPr/>
        </p:nvSpPr>
        <p:spPr>
          <a:xfrm>
            <a:off x="2763041" y="4848891"/>
            <a:ext cx="976184" cy="951470"/>
          </a:xfrm>
          <a:prstGeom prst="roundRect">
            <a:avLst/>
          </a:prstGeom>
          <a:solidFill>
            <a:srgbClr val="0066FF">
              <a:alpha val="36000"/>
            </a:srgb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Cần</a:t>
            </a:r>
          </a:p>
        </p:txBody>
      </p:sp>
      <p:sp>
        <p:nvSpPr>
          <p:cNvPr id="12" name="Rectangle: Rounded Corners 11">
            <a:extLst>
              <a:ext uri="{FF2B5EF4-FFF2-40B4-BE49-F238E27FC236}">
                <a16:creationId xmlns:a16="http://schemas.microsoft.com/office/drawing/2014/main" id="{22D1784A-CE1A-4102-E1C4-881DC27AEB99}"/>
              </a:ext>
            </a:extLst>
          </p:cNvPr>
          <p:cNvSpPr/>
          <p:nvPr/>
        </p:nvSpPr>
        <p:spPr>
          <a:xfrm>
            <a:off x="7052910" y="5800361"/>
            <a:ext cx="976184" cy="951470"/>
          </a:xfrm>
          <a:prstGeom prst="roundRect">
            <a:avLst/>
          </a:prstGeom>
          <a:solidFill>
            <a:srgbClr val="0066FF">
              <a:alpha val="36000"/>
            </a:srgb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Chí công vô tư</a:t>
            </a:r>
          </a:p>
        </p:txBody>
      </p:sp>
      <p:sp>
        <p:nvSpPr>
          <p:cNvPr id="13" name="Rectangle: Rounded Corners 12">
            <a:extLst>
              <a:ext uri="{FF2B5EF4-FFF2-40B4-BE49-F238E27FC236}">
                <a16:creationId xmlns:a16="http://schemas.microsoft.com/office/drawing/2014/main" id="{5D1FCEFF-E290-7836-F785-B9FDD45B7592}"/>
              </a:ext>
            </a:extLst>
          </p:cNvPr>
          <p:cNvSpPr/>
          <p:nvPr/>
        </p:nvSpPr>
        <p:spPr>
          <a:xfrm>
            <a:off x="3835832" y="5183434"/>
            <a:ext cx="976184" cy="951470"/>
          </a:xfrm>
          <a:prstGeom prst="roundRect">
            <a:avLst/>
          </a:prstGeom>
          <a:solidFill>
            <a:srgbClr val="0066FF">
              <a:alpha val="36000"/>
            </a:srgb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Kiệm</a:t>
            </a:r>
          </a:p>
        </p:txBody>
      </p:sp>
      <p:sp>
        <p:nvSpPr>
          <p:cNvPr id="14" name="Rectangle: Rounded Corners 13">
            <a:extLst>
              <a:ext uri="{FF2B5EF4-FFF2-40B4-BE49-F238E27FC236}">
                <a16:creationId xmlns:a16="http://schemas.microsoft.com/office/drawing/2014/main" id="{B52796D8-7045-3C7F-F912-D526B29FB2AB}"/>
              </a:ext>
            </a:extLst>
          </p:cNvPr>
          <p:cNvSpPr/>
          <p:nvPr/>
        </p:nvSpPr>
        <p:spPr>
          <a:xfrm>
            <a:off x="4860319" y="5525531"/>
            <a:ext cx="976184" cy="951470"/>
          </a:xfrm>
          <a:prstGeom prst="roundRect">
            <a:avLst/>
          </a:prstGeom>
          <a:solidFill>
            <a:srgbClr val="0066FF">
              <a:alpha val="36000"/>
            </a:srgb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Liêm</a:t>
            </a:r>
          </a:p>
        </p:txBody>
      </p:sp>
      <p:sp>
        <p:nvSpPr>
          <p:cNvPr id="15" name="Rectangle: Rounded Corners 14">
            <a:extLst>
              <a:ext uri="{FF2B5EF4-FFF2-40B4-BE49-F238E27FC236}">
                <a16:creationId xmlns:a16="http://schemas.microsoft.com/office/drawing/2014/main" id="{FEB29CFB-02E5-8F3E-D13D-CF37E0E5A6E8}"/>
              </a:ext>
            </a:extLst>
          </p:cNvPr>
          <p:cNvSpPr/>
          <p:nvPr/>
        </p:nvSpPr>
        <p:spPr>
          <a:xfrm>
            <a:off x="5933110" y="5800361"/>
            <a:ext cx="976184" cy="951470"/>
          </a:xfrm>
          <a:prstGeom prst="roundRect">
            <a:avLst/>
          </a:prstGeom>
          <a:solidFill>
            <a:srgbClr val="0066FF">
              <a:alpha val="36000"/>
            </a:srgb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Chính</a:t>
            </a:r>
          </a:p>
        </p:txBody>
      </p:sp>
      <p:pic>
        <p:nvPicPr>
          <p:cNvPr id="16" name="Picture 15" descr="C:\Users\QUOC HUY\Desktop\Logo_Đại_học_FPT.png">
            <a:extLst>
              <a:ext uri="{FF2B5EF4-FFF2-40B4-BE49-F238E27FC236}">
                <a16:creationId xmlns:a16="http://schemas.microsoft.com/office/drawing/2014/main" id="{CDC3A61A-976D-A548-8E17-690D5A0E64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02DE816-3B93-D99A-8ACC-E231A4930BD0}"/>
              </a:ext>
            </a:extLst>
          </p:cNvPr>
          <p:cNvSpPr/>
          <p:nvPr/>
        </p:nvSpPr>
        <p:spPr>
          <a:xfrm>
            <a:off x="-224670" y="122550"/>
            <a:ext cx="2794868" cy="1805104"/>
          </a:xfrm>
          <a:prstGeom prst="roundRect">
            <a:avLst>
              <a:gd name="adj" fmla="val 4885"/>
            </a:avLst>
          </a:prstGeom>
          <a:solidFill>
            <a:srgbClr val="00B0F0">
              <a:alpha val="43000"/>
            </a:srgb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3605EE-A56B-2F7A-48F8-D8AFDFE418FC}"/>
              </a:ext>
            </a:extLst>
          </p:cNvPr>
          <p:cNvSpPr txBox="1"/>
          <p:nvPr/>
        </p:nvSpPr>
        <p:spPr>
          <a:xfrm>
            <a:off x="398774" y="271744"/>
            <a:ext cx="1936653" cy="1390702"/>
          </a:xfrm>
          <a:prstGeom prst="rect">
            <a:avLst/>
          </a:prstGeom>
          <a:noFill/>
        </p:spPr>
        <p:txBody>
          <a:bodyPr wrap="square">
            <a:spAutoFit/>
          </a:bodyPr>
          <a:lstStyle/>
          <a:p>
            <a:pPr marR="0" lvl="0" algn="ctr" fontAlgn="base">
              <a:lnSpc>
                <a:spcPct val="122000"/>
              </a:lnSpc>
              <a:spcBef>
                <a:spcPts val="0"/>
              </a:spcBef>
              <a:spcAft>
                <a:spcPts val="500"/>
              </a:spcAft>
              <a:buClr>
                <a:srgbClr val="000000"/>
              </a:buClr>
              <a:buSzPts val="1200"/>
              <a:tabLst>
                <a:tab pos="183515" algn="l"/>
              </a:tabLst>
            </a:pPr>
            <a:r>
              <a:rPr lang="en-US" sz="2400" b="1" i="1" u="none" strike="noStrike">
                <a:solidFill>
                  <a:srgbClr val="FFFF00"/>
                </a:solidFill>
                <a:effectLst/>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b="1" i="1" u="none" strike="noStrike">
                <a:solidFill>
                  <a:srgbClr val="FFFF00"/>
                </a:solidFill>
                <a:effectLst/>
                <a:latin typeface="NewCentury-Narrow" panose="020B0500000000000000" pitchFamily="34" charset="0"/>
                <a:ea typeface="NewCentury-Narrow" panose="020B0500000000000000" pitchFamily="34" charset="0"/>
                <a:cs typeface="NewCentury-Narrow" panose="020B0500000000000000" pitchFamily="34" charset="0"/>
              </a:rPr>
              <a:t>Cần, kiệm, liêm, chính, chí công vô tư</a:t>
            </a:r>
            <a:endParaRPr lang="en-US" sz="2400" u="none" strike="noStrike">
              <a:solidFill>
                <a:srgbClr val="FFFF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6809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7" grpId="0"/>
      <p:bldP spid="9" grpId="0"/>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B2C42-7097-8C72-D6C2-2654C9F4A80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39BEF8D-7A34-7F61-711F-53A8A10DEE82}"/>
              </a:ext>
            </a:extLst>
          </p:cNvPr>
          <p:cNvSpPr/>
          <p:nvPr/>
        </p:nvSpPr>
        <p:spPr>
          <a:xfrm>
            <a:off x="-643950" y="842722"/>
            <a:ext cx="12192000" cy="5681639"/>
          </a:xfrm>
          <a:prstGeom prst="roundRect">
            <a:avLst>
              <a:gd name="adj" fmla="val 4885"/>
            </a:avLst>
          </a:prstGeom>
          <a:solidFill>
            <a:schemeClr val="accent2">
              <a:lumMod val="40000"/>
              <a:lumOff val="60000"/>
              <a:alpha val="52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D175210-8EA2-6CF9-EB65-CF513F8D7310}"/>
              </a:ext>
            </a:extLst>
          </p:cNvPr>
          <p:cNvSpPr/>
          <p:nvPr/>
        </p:nvSpPr>
        <p:spPr>
          <a:xfrm>
            <a:off x="183110" y="1123303"/>
            <a:ext cx="4391596" cy="3166297"/>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750CF3E-AA1F-AF1D-1A01-BD76F6F3E40E}"/>
              </a:ext>
            </a:extLst>
          </p:cNvPr>
          <p:cNvSpPr txBox="1"/>
          <p:nvPr/>
        </p:nvSpPr>
        <p:spPr>
          <a:xfrm>
            <a:off x="1501349" y="1600885"/>
            <a:ext cx="2865368" cy="1938992"/>
          </a:xfrm>
          <a:prstGeom prst="rect">
            <a:avLst/>
          </a:prstGeom>
          <a:noFill/>
        </p:spPr>
        <p:txBody>
          <a:bodyPr wrap="square">
            <a:spAutoFit/>
          </a:bodyPr>
          <a:lstStyle/>
          <a:p>
            <a:pPr algn="just"/>
            <a:r>
              <a:rPr lang="en-US"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Hồ Chí Minh đã xác định tình thương yêu con người là một trong những phẩm chất đạo đức cao đẹp nhất.</a:t>
            </a:r>
            <a:endParaRPr lang="en-US" sz="240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8" name="TextBox 7">
            <a:extLst>
              <a:ext uri="{FF2B5EF4-FFF2-40B4-BE49-F238E27FC236}">
                <a16:creationId xmlns:a16="http://schemas.microsoft.com/office/drawing/2014/main" id="{B0BDFEC3-E41D-57C7-1668-AACBF224EB2B}"/>
              </a:ext>
            </a:extLst>
          </p:cNvPr>
          <p:cNvSpPr txBox="1"/>
          <p:nvPr/>
        </p:nvSpPr>
        <p:spPr>
          <a:xfrm>
            <a:off x="5214550" y="1280106"/>
            <a:ext cx="6425516" cy="1200329"/>
          </a:xfrm>
          <a:prstGeom prst="rect">
            <a:avLst/>
          </a:prstGeom>
          <a:noFill/>
        </p:spPr>
        <p:txBody>
          <a:bodyPr wrap="square">
            <a:spAutoFit/>
          </a:bodyPr>
          <a:lstStyle/>
          <a:p>
            <a:pPr algn="just"/>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Kế thừa truyền thống nhân nghĩa của dân tộc, kết hợp với chủ nghĩa nhân đạo cộng sản, tiếp thu tinh thần nhân văn của nhân loại</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0" name="TextBox 9">
            <a:extLst>
              <a:ext uri="{FF2B5EF4-FFF2-40B4-BE49-F238E27FC236}">
                <a16:creationId xmlns:a16="http://schemas.microsoft.com/office/drawing/2014/main" id="{EB9D1E46-70FE-FFAF-6F3A-AA1C31E9ED7D}"/>
              </a:ext>
            </a:extLst>
          </p:cNvPr>
          <p:cNvSpPr txBox="1"/>
          <p:nvPr/>
        </p:nvSpPr>
        <p:spPr>
          <a:xfrm>
            <a:off x="5214549" y="2641301"/>
            <a:ext cx="6425516" cy="1938992"/>
          </a:xfrm>
          <a:prstGeom prst="rect">
            <a:avLst/>
          </a:prstGeom>
          <a:noFill/>
        </p:spPr>
        <p:txBody>
          <a:bodyPr wrap="square">
            <a:spAutoFit/>
          </a:bodyPr>
          <a:lstStyle/>
          <a:p>
            <a:pPr algn="just"/>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Tình thương yêu con người theo Hồ Chí Minh phải được xây dựng trên lập trường của giai cấp công nhân, thể hiện trong các mối quan hệ hàng ngày với bạn bè, đọng chí, anh em, phải được thể hiện ở hành động cụ thể thiết thực. </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2" name="TextBox 11">
            <a:extLst>
              <a:ext uri="{FF2B5EF4-FFF2-40B4-BE49-F238E27FC236}">
                <a16:creationId xmlns:a16="http://schemas.microsoft.com/office/drawing/2014/main" id="{CFD2091A-394D-73D1-D1BB-798F20614D83}"/>
              </a:ext>
            </a:extLst>
          </p:cNvPr>
          <p:cNvSpPr txBox="1"/>
          <p:nvPr/>
        </p:nvSpPr>
        <p:spPr>
          <a:xfrm>
            <a:off x="5214550" y="4814949"/>
            <a:ext cx="6425516" cy="1200329"/>
          </a:xfrm>
          <a:prstGeom prst="rect">
            <a:avLst/>
          </a:prstGeom>
          <a:noFill/>
        </p:spPr>
        <p:txBody>
          <a:bodyPr wrap="square">
            <a:spAutoFit/>
          </a:bodyPr>
          <a:lstStyle/>
          <a:p>
            <a:pPr algn="just"/>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Nó đòi hỏi mỗi người phải chặt chẽ và nghiêm khắc với mình; rộng rãi, độ lượng và giàu lòng vị tha đối với người khác</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5" name="Picture 14" descr="C:\Users\QUOC HUY\Desktop\Logo_Đại_học_FPT.png">
            <a:extLst>
              <a:ext uri="{FF2B5EF4-FFF2-40B4-BE49-F238E27FC236}">
                <a16:creationId xmlns:a16="http://schemas.microsoft.com/office/drawing/2014/main" id="{34A5AD54-9F68-05AB-E303-30C631AB71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E186873C-7633-F86B-1532-8E32EBE128FA}"/>
              </a:ext>
            </a:extLst>
          </p:cNvPr>
          <p:cNvSpPr/>
          <p:nvPr/>
        </p:nvSpPr>
        <p:spPr>
          <a:xfrm>
            <a:off x="-224670" y="122550"/>
            <a:ext cx="2794868" cy="1805104"/>
          </a:xfrm>
          <a:prstGeom prst="roundRect">
            <a:avLst>
              <a:gd name="adj" fmla="val 4885"/>
            </a:avLst>
          </a:prstGeom>
          <a:solidFill>
            <a:srgbClr val="00B0F0">
              <a:alpha val="43000"/>
            </a:srgb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EDE1059-2FFD-706C-A1A2-65B8876CCFD7}"/>
              </a:ext>
            </a:extLst>
          </p:cNvPr>
          <p:cNvSpPr txBox="1"/>
          <p:nvPr/>
        </p:nvSpPr>
        <p:spPr>
          <a:xfrm>
            <a:off x="248334" y="244412"/>
            <a:ext cx="2111805" cy="1370375"/>
          </a:xfrm>
          <a:prstGeom prst="rect">
            <a:avLst/>
          </a:prstGeom>
          <a:noFill/>
        </p:spPr>
        <p:txBody>
          <a:bodyPr wrap="square">
            <a:spAutoFit/>
          </a:bodyPr>
          <a:lstStyle/>
          <a:p>
            <a:pPr marR="0" lvl="0" algn="just" fontAlgn="base">
              <a:lnSpc>
                <a:spcPct val="120000"/>
              </a:lnSpc>
              <a:spcBef>
                <a:spcPts val="0"/>
              </a:spcBef>
              <a:spcAft>
                <a:spcPts val="500"/>
              </a:spcAft>
              <a:buClr>
                <a:srgbClr val="000000"/>
              </a:buClr>
              <a:buSzPts val="1200"/>
              <a:tabLst>
                <a:tab pos="177165" algn="l"/>
              </a:tabLst>
            </a:pPr>
            <a:r>
              <a:rPr lang="en-US" sz="2400" b="1" i="1" u="none" strike="noStrike">
                <a:solidFill>
                  <a:srgbClr val="FFFF00"/>
                </a:solidFill>
                <a:effectLst/>
                <a:latin typeface="NewCentury-Narrow" panose="020B0500000000000000" pitchFamily="34" charset="0"/>
                <a:ea typeface="NewCentury-Narrow" panose="020B0500000000000000" pitchFamily="34" charset="0"/>
                <a:cs typeface="NewCentury-Narrow" panose="020B0500000000000000" pitchFamily="34" charset="0"/>
              </a:rPr>
              <a:t>c. </a:t>
            </a:r>
            <a:r>
              <a:rPr lang="vi-VN" sz="2400" b="1" i="1" u="none" strike="noStrike">
                <a:solidFill>
                  <a:srgbClr val="FFFF00"/>
                </a:solidFill>
                <a:effectLst/>
                <a:latin typeface="NewCentury-Narrow" panose="020B0500000000000000" pitchFamily="34" charset="0"/>
                <a:ea typeface="NewCentury-Narrow" panose="020B0500000000000000" pitchFamily="34" charset="0"/>
                <a:cs typeface="NewCentury-Narrow" panose="020B0500000000000000" pitchFamily="34" charset="0"/>
              </a:rPr>
              <a:t>Thương yên con người, sống có tình có nghĩa</a:t>
            </a:r>
            <a:endParaRPr lang="en-US" sz="2400" u="none" strike="noStrike">
              <a:solidFill>
                <a:srgbClr val="FFFF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1475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8"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66112-9A72-4CEF-F0D1-55ADB41AE56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8915A29-F09B-AE5B-7BE5-EDCA3FDC52E8}"/>
              </a:ext>
            </a:extLst>
          </p:cNvPr>
          <p:cNvSpPr/>
          <p:nvPr/>
        </p:nvSpPr>
        <p:spPr>
          <a:xfrm>
            <a:off x="-643950" y="842722"/>
            <a:ext cx="12192000" cy="5681639"/>
          </a:xfrm>
          <a:prstGeom prst="roundRect">
            <a:avLst>
              <a:gd name="adj" fmla="val 4885"/>
            </a:avLst>
          </a:prstGeom>
          <a:solidFill>
            <a:schemeClr val="accent2">
              <a:lumMod val="40000"/>
              <a:lumOff val="60000"/>
              <a:alpha val="45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53AF312C-5D02-18C4-6B7A-E7571F9AE1B5}"/>
              </a:ext>
            </a:extLst>
          </p:cNvPr>
          <p:cNvSpPr/>
          <p:nvPr/>
        </p:nvSpPr>
        <p:spPr>
          <a:xfrm>
            <a:off x="183110" y="1160374"/>
            <a:ext cx="4391596" cy="3166297"/>
          </a:xfrm>
          <a:prstGeom prst="roundRect">
            <a:avLst>
              <a:gd name="adj" fmla="val 4885"/>
            </a:avLst>
          </a:prstGeom>
          <a:solidFill>
            <a:schemeClr val="accent2">
              <a:lumMod val="40000"/>
              <a:lumOff val="60000"/>
              <a:alpha val="7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1825B6-8F58-6301-6F6D-2ACB814761D3}"/>
              </a:ext>
            </a:extLst>
          </p:cNvPr>
          <p:cNvSpPr txBox="1"/>
          <p:nvPr/>
        </p:nvSpPr>
        <p:spPr>
          <a:xfrm>
            <a:off x="1414850" y="2070444"/>
            <a:ext cx="2885302" cy="1569660"/>
          </a:xfrm>
          <a:prstGeom prst="rect">
            <a:avLst/>
          </a:prstGeom>
          <a:noFill/>
        </p:spPr>
        <p:txBody>
          <a:bodyPr wrap="square">
            <a:spAutoFit/>
          </a:bodyPr>
          <a:lstStyle/>
          <a:p>
            <a:pPr algn="ctr"/>
            <a:r>
              <a:rPr lang="en-US" sz="2400">
                <a:solidFill>
                  <a:srgbClr val="000000"/>
                </a:solidFill>
                <a:latin typeface="ZapfChancery-Medium" panose="00000400000000000000" pitchFamily="2" charset="0"/>
                <a:ea typeface="ZapfChancery-Medium" panose="00000400000000000000" pitchFamily="2" charset="0"/>
                <a:cs typeface="ZapfChancery-Medium" panose="00000400000000000000" pitchFamily="2" charset="0"/>
              </a:rPr>
              <a:t>M</a:t>
            </a:r>
            <a:r>
              <a:rPr lang="vi-VN"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ột trong những phẩm chất quan trọng nhất của đạo đức </a:t>
            </a:r>
            <a:r>
              <a:rPr lang="en-US"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C</a:t>
            </a:r>
            <a:r>
              <a:rPr lang="vi-VN"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ộng sản chủ nghĩa. </a:t>
            </a:r>
            <a:endParaRPr lang="en-US" sz="240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8" name="TextBox 7">
            <a:extLst>
              <a:ext uri="{FF2B5EF4-FFF2-40B4-BE49-F238E27FC236}">
                <a16:creationId xmlns:a16="http://schemas.microsoft.com/office/drawing/2014/main" id="{9D058C50-F6B8-54EC-51C9-C82678E5076E}"/>
              </a:ext>
            </a:extLst>
          </p:cNvPr>
          <p:cNvSpPr txBox="1"/>
          <p:nvPr/>
        </p:nvSpPr>
        <p:spPr>
          <a:xfrm>
            <a:off x="5214549" y="1405122"/>
            <a:ext cx="6425516" cy="1200329"/>
          </a:xfrm>
          <a:prstGeom prst="rect">
            <a:avLst/>
          </a:prstGeom>
          <a:noFill/>
        </p:spPr>
        <p:txBody>
          <a:bodyPr wrap="square">
            <a:spAutoFit/>
          </a:bodyPr>
          <a:lstStyle/>
          <a:p>
            <a:pPr algn="just"/>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Điều này được bắt nguồn từ bản chất của giai cấp công nhân, nhằm vào mối quan hệ rộng lớn vượt ra khỏi giới hạn quốc gia dân tộc.</a:t>
            </a:r>
            <a:endParaRPr lang="en-US"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0" name="TextBox 9">
            <a:extLst>
              <a:ext uri="{FF2B5EF4-FFF2-40B4-BE49-F238E27FC236}">
                <a16:creationId xmlns:a16="http://schemas.microsoft.com/office/drawing/2014/main" id="{AEF79BF6-2892-64DF-F947-C99260B34CDD}"/>
              </a:ext>
            </a:extLst>
          </p:cNvPr>
          <p:cNvSpPr txBox="1"/>
          <p:nvPr/>
        </p:nvSpPr>
        <p:spPr>
          <a:xfrm>
            <a:off x="5214549" y="2937867"/>
            <a:ext cx="6425516" cy="1569660"/>
          </a:xfrm>
          <a:prstGeom prst="rect">
            <a:avLst/>
          </a:prstGeom>
          <a:noFill/>
        </p:spPr>
        <p:txBody>
          <a:bodyPr wrap="square">
            <a:spAutoFit/>
          </a:bodyPr>
          <a:lstStyle/>
          <a:p>
            <a:pPr algn="just"/>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Đó là sự tôn trọng, hiểu biết, thương yêu và đoàn kết với giai cấp vô sản toàn thế giới, với các dân tộc bị áp bức, với tất cả các dân tộc và nhân dân các nước, với những người tiến bộ trên toàn cầu</a:t>
            </a:r>
            <a:r>
              <a:rPr lang="en-US" sz="2400">
                <a:solidFill>
                  <a:srgbClr val="000000"/>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2" name="TextBox 11">
            <a:extLst>
              <a:ext uri="{FF2B5EF4-FFF2-40B4-BE49-F238E27FC236}">
                <a16:creationId xmlns:a16="http://schemas.microsoft.com/office/drawing/2014/main" id="{D43D9582-6BEC-7D47-0E68-2BAD4A38D991}"/>
              </a:ext>
            </a:extLst>
          </p:cNvPr>
          <p:cNvSpPr txBox="1"/>
          <p:nvPr/>
        </p:nvSpPr>
        <p:spPr>
          <a:xfrm>
            <a:off x="5214550" y="4814949"/>
            <a:ext cx="6425516" cy="1200329"/>
          </a:xfrm>
          <a:prstGeom prst="rect">
            <a:avLst/>
          </a:prstGeom>
          <a:noFill/>
        </p:spPr>
        <p:txBody>
          <a:bodyPr wrap="square">
            <a:spAutoFit/>
          </a:bodyPr>
          <a:lstStyle/>
          <a:p>
            <a:pPr algn="just"/>
            <a:r>
              <a:rPr lang="vi-VN" sz="240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en-US" sz="2400">
                <a:solidFill>
                  <a:srgbClr val="000000"/>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ì hòa bình, độc lập dân tộc, dân chủ và tiến bộ xã hội. </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a:p>
            <a:pPr algn="just"/>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7" name="Picture 6" descr="C:\Users\QUOC HUY\Desktop\Logo_Đại_học_FPT.png">
            <a:extLst>
              <a:ext uri="{FF2B5EF4-FFF2-40B4-BE49-F238E27FC236}">
                <a16:creationId xmlns:a16="http://schemas.microsoft.com/office/drawing/2014/main" id="{65F57A47-BCED-281B-ECF1-10F49D3B99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2812345-4529-8D49-61F6-ECBFCD5E9112}"/>
              </a:ext>
            </a:extLst>
          </p:cNvPr>
          <p:cNvSpPr/>
          <p:nvPr/>
        </p:nvSpPr>
        <p:spPr>
          <a:xfrm>
            <a:off x="-224670" y="122550"/>
            <a:ext cx="2794868" cy="1805104"/>
          </a:xfrm>
          <a:prstGeom prst="roundRect">
            <a:avLst>
              <a:gd name="adj" fmla="val 4885"/>
            </a:avLst>
          </a:prstGeom>
          <a:solidFill>
            <a:srgbClr val="00B0F0">
              <a:alpha val="43000"/>
            </a:srgb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076796-FBC0-FB1A-C218-4C763B7CF2F0}"/>
              </a:ext>
            </a:extLst>
          </p:cNvPr>
          <p:cNvSpPr txBox="1"/>
          <p:nvPr/>
        </p:nvSpPr>
        <p:spPr>
          <a:xfrm>
            <a:off x="551936" y="298008"/>
            <a:ext cx="1721708" cy="1390702"/>
          </a:xfrm>
          <a:prstGeom prst="rect">
            <a:avLst/>
          </a:prstGeom>
          <a:noFill/>
        </p:spPr>
        <p:txBody>
          <a:bodyPr wrap="square">
            <a:spAutoFit/>
          </a:bodyPr>
          <a:lstStyle/>
          <a:p>
            <a:pPr marL="0" marR="0" algn="ctr">
              <a:lnSpc>
                <a:spcPct val="122000"/>
              </a:lnSpc>
              <a:spcBef>
                <a:spcPts val="0"/>
              </a:spcBef>
              <a:spcAft>
                <a:spcPts val="500"/>
              </a:spcAft>
            </a:pPr>
            <a:r>
              <a:rPr lang="en-US" sz="2400" b="1" i="1">
                <a:solidFill>
                  <a:srgbClr val="FFFF00"/>
                </a:solidFill>
                <a:effectLst/>
                <a:latin typeface="NewCentury-Narrow" panose="020B0500000000000000" pitchFamily="34" charset="0"/>
                <a:ea typeface="NewCentury-Narrow" panose="020B0500000000000000" pitchFamily="34" charset="0"/>
                <a:cs typeface="NewCentury-Narrow" panose="020B0500000000000000" pitchFamily="34" charset="0"/>
              </a:rPr>
              <a:t>d. </a:t>
            </a:r>
            <a:r>
              <a:rPr lang="vi-VN" sz="2400" b="1" i="1">
                <a:solidFill>
                  <a:srgbClr val="FFFF00"/>
                </a:solidFill>
                <a:effectLst/>
                <a:latin typeface="NewCentury-Narrow" panose="020B0500000000000000" pitchFamily="34" charset="0"/>
                <a:ea typeface="NewCentury-Narrow" panose="020B0500000000000000" pitchFamily="34" charset="0"/>
                <a:cs typeface="NewCentury-Narrow" panose="020B0500000000000000" pitchFamily="34" charset="0"/>
              </a:rPr>
              <a:t>Tinh thần quốc tế trong sáng</a:t>
            </a:r>
            <a:endParaRPr lang="en-US" sz="2400" b="1" i="1">
              <a:solidFill>
                <a:srgbClr val="FFFF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272219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8" grpId="0"/>
      <p:bldP spid="10"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1615</Words>
  <Application>Microsoft Office PowerPoint</Application>
  <PresentationFormat>Widescreen</PresentationFormat>
  <Paragraphs>74</Paragraphs>
  <Slides>15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NewCentury-Narrow</vt:lpstr>
      <vt:lpstr>Times New Roman</vt:lpstr>
      <vt:lpstr>ZapfChancery-Medium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Danh mục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23</cp:revision>
  <dcterms:created xsi:type="dcterms:W3CDTF">2024-02-21T06:15:24Z</dcterms:created>
  <dcterms:modified xsi:type="dcterms:W3CDTF">2024-03-07T14:01:14Z</dcterms:modified>
</cp:coreProperties>
</file>